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67" r:id="rId2"/>
    <p:sldId id="271" r:id="rId3"/>
    <p:sldId id="268" r:id="rId4"/>
    <p:sldId id="269" r:id="rId5"/>
    <p:sldId id="261" r:id="rId6"/>
    <p:sldId id="263" r:id="rId7"/>
    <p:sldId id="272" r:id="rId8"/>
    <p:sldId id="270" r:id="rId9"/>
    <p:sldId id="262"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8456"/>
    <p:restoredTop sz="94684"/>
  </p:normalViewPr>
  <p:slideViewPr>
    <p:cSldViewPr snapToGrid="0" snapToObjects="1">
      <p:cViewPr varScale="1">
        <p:scale>
          <a:sx n="97" d="100"/>
          <a:sy n="97" d="100"/>
        </p:scale>
        <p:origin x="1032"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6F1560-6CA9-4ED8-B0E1-29648C35494C}" type="datetimeFigureOut">
              <a:rPr lang="en-US" smtClean="0"/>
              <a:t>2/2/2021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A1B6AB9-CD07-49C7-97C2-B59484875447}" type="slidenum">
              <a:rPr lang="en-US" smtClean="0"/>
              <a:t>‹#›</a:t>
            </a:fld>
            <a:endParaRPr lang="en-US"/>
          </a:p>
        </p:txBody>
      </p:sp>
    </p:spTree>
    <p:extLst>
      <p:ext uri="{BB962C8B-B14F-4D97-AF65-F5344CB8AC3E}">
        <p14:creationId xmlns:p14="http://schemas.microsoft.com/office/powerpoint/2010/main" val="4046647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3370C-57E4-224F-BE36-5845F63FDE46}" type="datetimeFigureOut">
              <a:rPr lang="en-US" smtClean="0"/>
              <a:t>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B25080-334B-9248-BFA6-FCDCA39EDDCC}" type="slidenum">
              <a:rPr lang="en-US" smtClean="0"/>
              <a:t>‹#›</a:t>
            </a:fld>
            <a:endParaRPr lang="en-US"/>
          </a:p>
        </p:txBody>
      </p:sp>
    </p:spTree>
    <p:extLst>
      <p:ext uri="{BB962C8B-B14F-4D97-AF65-F5344CB8AC3E}">
        <p14:creationId xmlns:p14="http://schemas.microsoft.com/office/powerpoint/2010/main" val="1778962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0F8A59-429E-42A7-AF99-FAD88C56A1D9}" type="slidenum">
              <a:rPr lang="en-US" smtClean="0"/>
              <a:t>1</a:t>
            </a:fld>
            <a:endParaRPr lang="en-US"/>
          </a:p>
        </p:txBody>
      </p:sp>
    </p:spTree>
    <p:extLst>
      <p:ext uri="{BB962C8B-B14F-4D97-AF65-F5344CB8AC3E}">
        <p14:creationId xmlns:p14="http://schemas.microsoft.com/office/powerpoint/2010/main" val="189046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25080-334B-9248-BFA6-FCDCA39EDDCC}" type="slidenum">
              <a:rPr lang="en-US" smtClean="0"/>
              <a:t>10</a:t>
            </a:fld>
            <a:endParaRPr lang="en-US"/>
          </a:p>
        </p:txBody>
      </p:sp>
    </p:spTree>
    <p:extLst>
      <p:ext uri="{BB962C8B-B14F-4D97-AF65-F5344CB8AC3E}">
        <p14:creationId xmlns:p14="http://schemas.microsoft.com/office/powerpoint/2010/main" val="2796796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25080-334B-9248-BFA6-FCDCA39EDDCC}" type="slidenum">
              <a:rPr lang="en-US" smtClean="0"/>
              <a:t>2</a:t>
            </a:fld>
            <a:endParaRPr lang="en-US"/>
          </a:p>
        </p:txBody>
      </p:sp>
    </p:spTree>
    <p:extLst>
      <p:ext uri="{BB962C8B-B14F-4D97-AF65-F5344CB8AC3E}">
        <p14:creationId xmlns:p14="http://schemas.microsoft.com/office/powerpoint/2010/main" val="4220278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25080-334B-9248-BFA6-FCDCA39EDDCC}" type="slidenum">
              <a:rPr lang="en-US" smtClean="0"/>
              <a:t>3</a:t>
            </a:fld>
            <a:endParaRPr lang="en-US"/>
          </a:p>
        </p:txBody>
      </p:sp>
    </p:spTree>
    <p:extLst>
      <p:ext uri="{BB962C8B-B14F-4D97-AF65-F5344CB8AC3E}">
        <p14:creationId xmlns:p14="http://schemas.microsoft.com/office/powerpoint/2010/main" val="1614063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285750">
              <a:spcBef>
                <a:spcPts val="0"/>
              </a:spcBef>
            </a:pPr>
            <a:r>
              <a:rPr lang="en-US" altLang="en-US" sz="1600" dirty="0">
                <a:latin typeface="Times New Roman" panose="02020603050405020304" pitchFamily="18" charset="0"/>
                <a:cs typeface="Times New Roman" panose="02020603050405020304" pitchFamily="18" charset="0"/>
              </a:rPr>
              <a:t>The </a:t>
            </a:r>
            <a:r>
              <a:rPr lang="en-US" altLang="en-US" sz="1600" dirty="0" err="1">
                <a:latin typeface="Times New Roman" panose="02020603050405020304" pitchFamily="18" charset="0"/>
                <a:cs typeface="Times New Roman" panose="02020603050405020304" pitchFamily="18" charset="0"/>
              </a:rPr>
              <a:t>SmartVac</a:t>
            </a:r>
            <a:r>
              <a:rPr lang="en-US" altLang="en-US" sz="1600" dirty="0">
                <a:latin typeface="Times New Roman" panose="02020603050405020304" pitchFamily="18" charset="0"/>
                <a:cs typeface="Times New Roman" panose="02020603050405020304" pitchFamily="18" charset="0"/>
              </a:rPr>
              <a:t> can degas 6 samples at a time, each with an individual degassing program, independent of the other ports. </a:t>
            </a:r>
          </a:p>
          <a:p>
            <a:pPr marL="57150" indent="-285750">
              <a:spcBef>
                <a:spcPts val="0"/>
              </a:spcBef>
            </a:pPr>
            <a:r>
              <a:rPr lang="en-US" altLang="en-US" sz="1600" dirty="0">
                <a:latin typeface="Times New Roman" panose="02020603050405020304" pitchFamily="18" charset="0"/>
                <a:cs typeface="Times New Roman" panose="02020603050405020304" pitchFamily="18" charset="0"/>
              </a:rPr>
              <a:t>The 3Flex can run up to 3 samples at a time for </a:t>
            </a:r>
            <a:r>
              <a:rPr lang="en-US" altLang="en-US" sz="1600" dirty="0" err="1">
                <a:latin typeface="Times New Roman" panose="02020603050405020304" pitchFamily="18" charset="0"/>
                <a:cs typeface="Times New Roman" panose="02020603050405020304" pitchFamily="18" charset="0"/>
              </a:rPr>
              <a:t>physisorption</a:t>
            </a:r>
            <a:r>
              <a:rPr lang="en-US" altLang="en-US" sz="1600" dirty="0">
                <a:latin typeface="Times New Roman" panose="02020603050405020304" pitchFamily="18" charset="0"/>
                <a:cs typeface="Times New Roman" panose="02020603050405020304" pitchFamily="18" charset="0"/>
              </a:rPr>
              <a:t>, each with their own individual analysis set-up.</a:t>
            </a:r>
          </a:p>
          <a:p>
            <a:pPr marL="228600" lvl="1" indent="0">
              <a:spcBef>
                <a:spcPts val="0"/>
              </a:spcBef>
              <a:buNone/>
            </a:pPr>
            <a:r>
              <a:rPr lang="en-US" altLang="en-US" sz="1600" dirty="0">
                <a:latin typeface="Times New Roman" panose="02020603050405020304" pitchFamily="18" charset="0"/>
                <a:cs typeface="Times New Roman" panose="02020603050405020304" pitchFamily="18" charset="0"/>
              </a:rPr>
              <a:t>	Can run 1 chemisorption sample at a time.</a:t>
            </a:r>
          </a:p>
        </p:txBody>
      </p:sp>
      <p:sp>
        <p:nvSpPr>
          <p:cNvPr id="4" name="Slide Number Placeholder 3"/>
          <p:cNvSpPr>
            <a:spLocks noGrp="1"/>
          </p:cNvSpPr>
          <p:nvPr>
            <p:ph type="sldNum" sz="quarter" idx="10"/>
          </p:nvPr>
        </p:nvSpPr>
        <p:spPr/>
        <p:txBody>
          <a:bodyPr/>
          <a:lstStyle/>
          <a:p>
            <a:fld id="{A2B25080-334B-9248-BFA6-FCDCA39EDDCC}" type="slidenum">
              <a:rPr lang="en-US" smtClean="0"/>
              <a:t>4</a:t>
            </a:fld>
            <a:endParaRPr lang="en-US"/>
          </a:p>
        </p:txBody>
      </p:sp>
    </p:spTree>
    <p:extLst>
      <p:ext uri="{BB962C8B-B14F-4D97-AF65-F5344CB8AC3E}">
        <p14:creationId xmlns:p14="http://schemas.microsoft.com/office/powerpoint/2010/main" val="3254195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0F8A59-429E-42A7-AF99-FAD88C56A1D9}" type="slidenum">
              <a:rPr lang="en-US" smtClean="0"/>
              <a:t>5</a:t>
            </a:fld>
            <a:endParaRPr lang="en-US"/>
          </a:p>
        </p:txBody>
      </p:sp>
    </p:spTree>
    <p:extLst>
      <p:ext uri="{BB962C8B-B14F-4D97-AF65-F5344CB8AC3E}">
        <p14:creationId xmlns:p14="http://schemas.microsoft.com/office/powerpoint/2010/main" val="890067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Times New Roman" panose="02020603050405020304" pitchFamily="18" charset="0"/>
                <a:cs typeface="Times New Roman" panose="02020603050405020304" pitchFamily="18" charset="0"/>
              </a:rPr>
              <a:t>: Individual accounts can be made from the check-in computer in our lab or from the Sample Login webpage.</a:t>
            </a:r>
            <a:br>
              <a:rPr lang="en-US" altLang="en-US" sz="1200" dirty="0">
                <a:latin typeface="Times New Roman" panose="02020603050405020304" pitchFamily="18" charset="0"/>
                <a:cs typeface="Times New Roman" panose="02020603050405020304" pitchFamily="18" charset="0"/>
              </a:rPr>
            </a:br>
            <a:endParaRPr lang="en-US" altLang="en-US" sz="1200" dirty="0">
              <a:latin typeface="Times New Roman" panose="02020603050405020304" pitchFamily="18" charset="0"/>
              <a:cs typeface="Times New Roman" panose="02020603050405020304" pitchFamily="18" charset="0"/>
            </a:endParaRPr>
          </a:p>
          <a:p>
            <a:pPr algn="l">
              <a:lnSpc>
                <a:spcPct val="120000"/>
              </a:lnSpc>
              <a:spcBef>
                <a:spcPts val="0"/>
              </a:spcBef>
            </a:pPr>
            <a:r>
              <a:rPr lang="en-US" sz="1200" dirty="0">
                <a:latin typeface="Times New Roman" panose="02020603050405020304" pitchFamily="18" charset="0"/>
                <a:cs typeface="Times New Roman" panose="02020603050405020304" pitchFamily="18" charset="0"/>
              </a:rPr>
              <a:t>If you just drop off samples without making a submission form, we will have no idea whose samples they are or what analyses they are for.</a:t>
            </a:r>
          </a:p>
          <a:p>
            <a:pPr algn="l">
              <a:lnSpc>
                <a:spcPct val="120000"/>
              </a:lnSpc>
              <a:spcBef>
                <a:spcPts val="0"/>
              </a:spcBef>
            </a:pPr>
            <a:endParaRPr lang="en-US" sz="1200" dirty="0">
              <a:latin typeface="Times New Roman" panose="02020603050405020304" pitchFamily="18" charset="0"/>
              <a:cs typeface="Times New Roman" panose="02020603050405020304" pitchFamily="18" charset="0"/>
            </a:endParaRPr>
          </a:p>
          <a:p>
            <a:pPr algn="l">
              <a:lnSpc>
                <a:spcPct val="120000"/>
              </a:lnSpc>
              <a:spcBef>
                <a:spcPts val="0"/>
              </a:spcBef>
            </a:pPr>
            <a:r>
              <a:rPr lang="en-US" sz="1200" dirty="0">
                <a:latin typeface="Times New Roman" panose="02020603050405020304" pitchFamily="18" charset="0"/>
                <a:cs typeface="Times New Roman" panose="02020603050405020304" pitchFamily="18" charset="0"/>
              </a:rPr>
              <a:t>If you do have a submission form, but you didn’t check the samples into the system, they will not be run until they are checked in.  Checked-in submission forms have a Work Order # in your account.</a:t>
            </a:r>
          </a:p>
          <a:p>
            <a:endParaRPr lang="en-US" dirty="0"/>
          </a:p>
        </p:txBody>
      </p:sp>
      <p:sp>
        <p:nvSpPr>
          <p:cNvPr id="4" name="Slide Number Placeholder 3"/>
          <p:cNvSpPr>
            <a:spLocks noGrp="1"/>
          </p:cNvSpPr>
          <p:nvPr>
            <p:ph type="sldNum" sz="quarter" idx="10"/>
          </p:nvPr>
        </p:nvSpPr>
        <p:spPr/>
        <p:txBody>
          <a:bodyPr/>
          <a:lstStyle/>
          <a:p>
            <a:fld id="{A2B25080-334B-9248-BFA6-FCDCA39EDDCC}" type="slidenum">
              <a:rPr lang="en-US" smtClean="0"/>
              <a:t>6</a:t>
            </a:fld>
            <a:endParaRPr lang="en-US"/>
          </a:p>
        </p:txBody>
      </p:sp>
    </p:spTree>
    <p:extLst>
      <p:ext uri="{BB962C8B-B14F-4D97-AF65-F5344CB8AC3E}">
        <p14:creationId xmlns:p14="http://schemas.microsoft.com/office/powerpoint/2010/main" val="986806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0"/>
              </a:spcBef>
              <a:buFont typeface="Wingdings" pitchFamily="2" charset="2"/>
              <a:buNone/>
            </a:pPr>
            <a:r>
              <a:rPr lang="en-US" altLang="en-US" sz="1200" dirty="0">
                <a:latin typeface="Times New Roman" panose="02020603050405020304" pitchFamily="18" charset="0"/>
                <a:cs typeface="Times New Roman" panose="02020603050405020304" pitchFamily="18" charset="0"/>
              </a:rPr>
              <a:t>If there are not enough jars available, ask a technician and we will fill some for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Make sure that there is no excess compound on the outside of the capsule.  The better the capsule is sealed, the less exposure there will be to the compound inside while the capsule is being weighed and then analyzed.</a:t>
            </a:r>
            <a:endParaRPr lang="en-US" altLang="en-US" sz="11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2B25080-334B-9248-BFA6-FCDCA39EDDCC}" type="slidenum">
              <a:rPr lang="en-US" smtClean="0"/>
              <a:t>7</a:t>
            </a:fld>
            <a:endParaRPr lang="en-US"/>
          </a:p>
        </p:txBody>
      </p:sp>
    </p:spTree>
    <p:extLst>
      <p:ext uri="{BB962C8B-B14F-4D97-AF65-F5344CB8AC3E}">
        <p14:creationId xmlns:p14="http://schemas.microsoft.com/office/powerpoint/2010/main" val="3232731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Trace analysis will often need more sample; </a:t>
            </a:r>
            <a:r>
              <a:rPr lang="en-US" altLang="en-US" sz="1200" u="sng" dirty="0">
                <a:latin typeface="Times New Roman" panose="02020603050405020304" pitchFamily="18" charset="0"/>
                <a:cs typeface="Times New Roman" panose="02020603050405020304" pitchFamily="18" charset="0"/>
              </a:rPr>
              <a:t>talk to the analyst</a:t>
            </a:r>
            <a:r>
              <a:rPr lang="en-US" altLang="en-US" sz="1200" dirty="0">
                <a:latin typeface="Times New Roman" panose="02020603050405020304" pitchFamily="18" charset="0"/>
                <a:cs typeface="Times New Roman" panose="02020603050405020304" pitchFamily="18" charset="0"/>
              </a:rPr>
              <a:t>.  If you do not have enough sample, </a:t>
            </a:r>
            <a:r>
              <a:rPr lang="en-US" altLang="en-US" sz="1200" u="sng" dirty="0">
                <a:latin typeface="Times New Roman" panose="02020603050405020304" pitchFamily="18" charset="0"/>
                <a:cs typeface="Times New Roman" panose="02020603050405020304" pitchFamily="18" charset="0"/>
              </a:rPr>
              <a:t>talk with the analyst</a:t>
            </a:r>
            <a:r>
              <a:rPr lang="en-US" altLang="en-US" sz="1200" dirty="0">
                <a:latin typeface="Times New Roman" panose="02020603050405020304" pitchFamily="18" charset="0"/>
                <a:cs typeface="Times New Roman" panose="02020603050405020304" pitchFamily="18" charset="0"/>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It is helpful to have a different vial of sample for each technique you want performed.  Especially if your samples have any air or moisture sensitivities.  It is okay if this is not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Why no aqueous solutions for CHN?  Because all you can see is H from the water.  Your solution would need to be very </a:t>
            </a:r>
            <a:r>
              <a:rPr lang="en-US" altLang="en-US" sz="1200" dirty="0" err="1">
                <a:latin typeface="Times New Roman" panose="02020603050405020304" pitchFamily="18" charset="0"/>
                <a:cs typeface="Times New Roman" panose="02020603050405020304" pitchFamily="18" charset="0"/>
              </a:rPr>
              <a:t>very</a:t>
            </a:r>
            <a:r>
              <a:rPr lang="en-US" altLang="en-US" sz="1200" dirty="0">
                <a:latin typeface="Times New Roman" panose="02020603050405020304" pitchFamily="18" charset="0"/>
                <a:cs typeface="Times New Roman" panose="02020603050405020304" pitchFamily="18" charset="0"/>
              </a:rPr>
              <a:t> concentrated in the water solution</a:t>
            </a:r>
            <a:r>
              <a:rPr lang="en-US" altLang="en-US" sz="1200" baseline="0" dirty="0">
                <a:latin typeface="Times New Roman" panose="02020603050405020304" pitchFamily="18" charset="0"/>
                <a:cs typeface="Times New Roman" panose="02020603050405020304" pitchFamily="18" charset="0"/>
              </a:rPr>
              <a:t> to see anything else but H from water.</a:t>
            </a:r>
            <a:endParaRPr lang="en-US" alt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2B25080-334B-9248-BFA6-FCDCA39EDDCC}" type="slidenum">
              <a:rPr lang="en-US" smtClean="0"/>
              <a:t>8</a:t>
            </a:fld>
            <a:endParaRPr lang="en-US"/>
          </a:p>
        </p:txBody>
      </p:sp>
    </p:spTree>
    <p:extLst>
      <p:ext uri="{BB962C8B-B14F-4D97-AF65-F5344CB8AC3E}">
        <p14:creationId xmlns:p14="http://schemas.microsoft.com/office/powerpoint/2010/main" val="2434813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If you would like any leftover samples back, please indicate that in the submission form Comment section.</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We would appreciate it if you acknowledge the Microanalysis Lab in your publications and presentations that rely on data obtained by the technicians in our lab or on the student-run instruments.  If you have wording, instrument or technique questions, please feel free to ask!  And please let us know when your papers mention us so we can update our list for grant time.</a:t>
            </a:r>
          </a:p>
          <a:p>
            <a:endParaRPr lang="en-US" dirty="0"/>
          </a:p>
        </p:txBody>
      </p:sp>
      <p:sp>
        <p:nvSpPr>
          <p:cNvPr id="4" name="Slide Number Placeholder 3"/>
          <p:cNvSpPr>
            <a:spLocks noGrp="1"/>
          </p:cNvSpPr>
          <p:nvPr>
            <p:ph type="sldNum" sz="quarter" idx="10"/>
          </p:nvPr>
        </p:nvSpPr>
        <p:spPr/>
        <p:txBody>
          <a:bodyPr/>
          <a:lstStyle/>
          <a:p>
            <a:fld id="{A2B25080-334B-9248-BFA6-FCDCA39EDDCC}" type="slidenum">
              <a:rPr lang="en-US" smtClean="0"/>
              <a:t>9</a:t>
            </a:fld>
            <a:endParaRPr lang="en-US"/>
          </a:p>
        </p:txBody>
      </p:sp>
    </p:spTree>
    <p:extLst>
      <p:ext uri="{BB962C8B-B14F-4D97-AF65-F5344CB8AC3E}">
        <p14:creationId xmlns:p14="http://schemas.microsoft.com/office/powerpoint/2010/main" val="1442007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5D03B0-BC00-3D4F-8B1D-6C0C0657F835}"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FA447-7947-CA4B-8FFE-7AD9A770EB6B}" type="slidenum">
              <a:rPr lang="en-US" smtClean="0"/>
              <a:t>‹#›</a:t>
            </a:fld>
            <a:endParaRPr lang="en-US"/>
          </a:p>
        </p:txBody>
      </p:sp>
    </p:spTree>
    <p:extLst>
      <p:ext uri="{BB962C8B-B14F-4D97-AF65-F5344CB8AC3E}">
        <p14:creationId xmlns:p14="http://schemas.microsoft.com/office/powerpoint/2010/main" val="483250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5D03B0-BC00-3D4F-8B1D-6C0C0657F835}"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FA447-7947-CA4B-8FFE-7AD9A770EB6B}" type="slidenum">
              <a:rPr lang="en-US" smtClean="0"/>
              <a:t>‹#›</a:t>
            </a:fld>
            <a:endParaRPr lang="en-US"/>
          </a:p>
        </p:txBody>
      </p:sp>
    </p:spTree>
    <p:extLst>
      <p:ext uri="{BB962C8B-B14F-4D97-AF65-F5344CB8AC3E}">
        <p14:creationId xmlns:p14="http://schemas.microsoft.com/office/powerpoint/2010/main" val="213906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5D03B0-BC00-3D4F-8B1D-6C0C0657F835}"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FA447-7947-CA4B-8FFE-7AD9A770EB6B}" type="slidenum">
              <a:rPr lang="en-US" smtClean="0"/>
              <a:t>‹#›</a:t>
            </a:fld>
            <a:endParaRPr lang="en-US"/>
          </a:p>
        </p:txBody>
      </p:sp>
    </p:spTree>
    <p:extLst>
      <p:ext uri="{BB962C8B-B14F-4D97-AF65-F5344CB8AC3E}">
        <p14:creationId xmlns:p14="http://schemas.microsoft.com/office/powerpoint/2010/main" val="28846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5D03B0-BC00-3D4F-8B1D-6C0C0657F835}"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FA447-7947-CA4B-8FFE-7AD9A770EB6B}" type="slidenum">
              <a:rPr lang="en-US" smtClean="0"/>
              <a:t>‹#›</a:t>
            </a:fld>
            <a:endParaRPr lang="en-US"/>
          </a:p>
        </p:txBody>
      </p:sp>
    </p:spTree>
    <p:extLst>
      <p:ext uri="{BB962C8B-B14F-4D97-AF65-F5344CB8AC3E}">
        <p14:creationId xmlns:p14="http://schemas.microsoft.com/office/powerpoint/2010/main" val="208303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5D03B0-BC00-3D4F-8B1D-6C0C0657F835}"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FA447-7947-CA4B-8FFE-7AD9A770EB6B}" type="slidenum">
              <a:rPr lang="en-US" smtClean="0"/>
              <a:t>‹#›</a:t>
            </a:fld>
            <a:endParaRPr lang="en-US"/>
          </a:p>
        </p:txBody>
      </p:sp>
    </p:spTree>
    <p:extLst>
      <p:ext uri="{BB962C8B-B14F-4D97-AF65-F5344CB8AC3E}">
        <p14:creationId xmlns:p14="http://schemas.microsoft.com/office/powerpoint/2010/main" val="551386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5D03B0-BC00-3D4F-8B1D-6C0C0657F835}"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FA447-7947-CA4B-8FFE-7AD9A770EB6B}" type="slidenum">
              <a:rPr lang="en-US" smtClean="0"/>
              <a:t>‹#›</a:t>
            </a:fld>
            <a:endParaRPr lang="en-US"/>
          </a:p>
        </p:txBody>
      </p:sp>
    </p:spTree>
    <p:extLst>
      <p:ext uri="{BB962C8B-B14F-4D97-AF65-F5344CB8AC3E}">
        <p14:creationId xmlns:p14="http://schemas.microsoft.com/office/powerpoint/2010/main" val="760867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5D03B0-BC00-3D4F-8B1D-6C0C0657F835}" type="datetimeFigureOut">
              <a:rPr lang="en-US" smtClean="0"/>
              <a:t>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6FA447-7947-CA4B-8FFE-7AD9A770EB6B}" type="slidenum">
              <a:rPr lang="en-US" smtClean="0"/>
              <a:t>‹#›</a:t>
            </a:fld>
            <a:endParaRPr lang="en-US"/>
          </a:p>
        </p:txBody>
      </p:sp>
    </p:spTree>
    <p:extLst>
      <p:ext uri="{BB962C8B-B14F-4D97-AF65-F5344CB8AC3E}">
        <p14:creationId xmlns:p14="http://schemas.microsoft.com/office/powerpoint/2010/main" val="178837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5D03B0-BC00-3D4F-8B1D-6C0C0657F835}" type="datetimeFigureOut">
              <a:rPr lang="en-US" smtClean="0"/>
              <a:t>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6FA447-7947-CA4B-8FFE-7AD9A770EB6B}" type="slidenum">
              <a:rPr lang="en-US" smtClean="0"/>
              <a:t>‹#›</a:t>
            </a:fld>
            <a:endParaRPr lang="en-US"/>
          </a:p>
        </p:txBody>
      </p:sp>
    </p:spTree>
    <p:extLst>
      <p:ext uri="{BB962C8B-B14F-4D97-AF65-F5344CB8AC3E}">
        <p14:creationId xmlns:p14="http://schemas.microsoft.com/office/powerpoint/2010/main" val="972508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5D03B0-BC00-3D4F-8B1D-6C0C0657F835}" type="datetimeFigureOut">
              <a:rPr lang="en-US" smtClean="0"/>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6FA447-7947-CA4B-8FFE-7AD9A770EB6B}" type="slidenum">
              <a:rPr lang="en-US" smtClean="0"/>
              <a:t>‹#›</a:t>
            </a:fld>
            <a:endParaRPr lang="en-US"/>
          </a:p>
        </p:txBody>
      </p:sp>
    </p:spTree>
    <p:extLst>
      <p:ext uri="{BB962C8B-B14F-4D97-AF65-F5344CB8AC3E}">
        <p14:creationId xmlns:p14="http://schemas.microsoft.com/office/powerpoint/2010/main" val="459364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5D03B0-BC00-3D4F-8B1D-6C0C0657F835}"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FA447-7947-CA4B-8FFE-7AD9A770EB6B}" type="slidenum">
              <a:rPr lang="en-US" smtClean="0"/>
              <a:t>‹#›</a:t>
            </a:fld>
            <a:endParaRPr lang="en-US"/>
          </a:p>
        </p:txBody>
      </p:sp>
    </p:spTree>
    <p:extLst>
      <p:ext uri="{BB962C8B-B14F-4D97-AF65-F5344CB8AC3E}">
        <p14:creationId xmlns:p14="http://schemas.microsoft.com/office/powerpoint/2010/main" val="332348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5D03B0-BC00-3D4F-8B1D-6C0C0657F835}"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FA447-7947-CA4B-8FFE-7AD9A770EB6B}" type="slidenum">
              <a:rPr lang="en-US" smtClean="0"/>
              <a:t>‹#›</a:t>
            </a:fld>
            <a:endParaRPr lang="en-US"/>
          </a:p>
        </p:txBody>
      </p:sp>
    </p:spTree>
    <p:extLst>
      <p:ext uri="{BB962C8B-B14F-4D97-AF65-F5344CB8AC3E}">
        <p14:creationId xmlns:p14="http://schemas.microsoft.com/office/powerpoint/2010/main" val="168660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5D03B0-BC00-3D4F-8B1D-6C0C0657F835}" type="datetimeFigureOut">
              <a:rPr lang="en-US" smtClean="0"/>
              <a:t>2/2/2021</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6FA447-7947-CA4B-8FFE-7AD9A770EB6B}" type="slidenum">
              <a:rPr lang="en-US" smtClean="0"/>
              <a:t>‹#›</a:t>
            </a:fld>
            <a:endParaRPr lang="en-US"/>
          </a:p>
        </p:txBody>
      </p:sp>
    </p:spTree>
    <p:extLst>
      <p:ext uri="{BB962C8B-B14F-4D97-AF65-F5344CB8AC3E}">
        <p14:creationId xmlns:p14="http://schemas.microsoft.com/office/powerpoint/2010/main" val="446084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mailto:scs-micro@illinois.edu"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mailto:bleves@illinois.edu" TargetMode="External"/><Relationship Id="rId5" Type="http://schemas.openxmlformats.org/officeDocument/2006/relationships/hyperlink" Target="mailto:calu@illinois.edu"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tiff"/><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tiff"/></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tiff"/><Relationship Id="rId4" Type="http://schemas.openxmlformats.org/officeDocument/2006/relationships/image" Target="../media/image11.tiff"/></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762276"/>
          </a:xfrm>
          <a:prstGeom prst="rect">
            <a:avLst/>
          </a:prstGeom>
        </p:spPr>
      </p:pic>
      <p:sp>
        <p:nvSpPr>
          <p:cNvPr id="8" name="TextBox 7"/>
          <p:cNvSpPr txBox="1"/>
          <p:nvPr/>
        </p:nvSpPr>
        <p:spPr>
          <a:xfrm>
            <a:off x="3511200" y="2109600"/>
            <a:ext cx="2296800" cy="369332"/>
          </a:xfrm>
          <a:prstGeom prst="rect">
            <a:avLst/>
          </a:prstGeom>
          <a:solidFill>
            <a:schemeClr val="bg1"/>
          </a:solidFill>
          <a:ln>
            <a:noFill/>
          </a:ln>
        </p:spPr>
        <p:txBody>
          <a:bodyPr wrap="square" rtlCol="0">
            <a:spAutoFit/>
          </a:bodyPr>
          <a:lstStyle/>
          <a:p>
            <a:endParaRPr lang="en-US" dirty="0"/>
          </a:p>
        </p:txBody>
      </p:sp>
      <p:pic>
        <p:nvPicPr>
          <p:cNvPr id="11" name="Picture 10">
            <a:extLst>
              <a:ext uri="{FF2B5EF4-FFF2-40B4-BE49-F238E27FC236}">
                <a16:creationId xmlns:a16="http://schemas.microsoft.com/office/drawing/2014/main" id="{FED56A39-171C-0E45-85DF-B1CF4220CA6F}"/>
              </a:ext>
            </a:extLst>
          </p:cNvPr>
          <p:cNvPicPr>
            <a:picLocks noChangeAspect="1"/>
          </p:cNvPicPr>
          <p:nvPr/>
        </p:nvPicPr>
        <p:blipFill rotWithShape="1">
          <a:blip r:embed="rId4"/>
          <a:srcRect r="58113" b="1643"/>
          <a:stretch/>
        </p:blipFill>
        <p:spPr>
          <a:xfrm>
            <a:off x="5738541" y="2697391"/>
            <a:ext cx="1314989" cy="1725052"/>
          </a:xfrm>
          <a:prstGeom prst="rect">
            <a:avLst/>
          </a:prstGeom>
        </p:spPr>
      </p:pic>
      <p:pic>
        <p:nvPicPr>
          <p:cNvPr id="12" name="Picture 11">
            <a:extLst>
              <a:ext uri="{FF2B5EF4-FFF2-40B4-BE49-F238E27FC236}">
                <a16:creationId xmlns:a16="http://schemas.microsoft.com/office/drawing/2014/main" id="{5528C292-BD2F-FE4B-A807-2209BF19CB59}"/>
              </a:ext>
            </a:extLst>
          </p:cNvPr>
          <p:cNvPicPr>
            <a:picLocks noChangeAspect="1"/>
          </p:cNvPicPr>
          <p:nvPr/>
        </p:nvPicPr>
        <p:blipFill rotWithShape="1">
          <a:blip r:embed="rId4"/>
          <a:srcRect l="55005" t="2025" r="3891" b="2081"/>
          <a:stretch/>
        </p:blipFill>
        <p:spPr>
          <a:xfrm>
            <a:off x="7369374" y="2697392"/>
            <a:ext cx="1321923" cy="1722905"/>
          </a:xfrm>
          <a:prstGeom prst="rect">
            <a:avLst/>
          </a:prstGeom>
        </p:spPr>
      </p:pic>
      <p:sp>
        <p:nvSpPr>
          <p:cNvPr id="15" name="Rectangle 14">
            <a:extLst>
              <a:ext uri="{FF2B5EF4-FFF2-40B4-BE49-F238E27FC236}">
                <a16:creationId xmlns:a16="http://schemas.microsoft.com/office/drawing/2014/main" id="{E2D71520-5ACF-4E43-A0E2-A966813DA753}"/>
              </a:ext>
            </a:extLst>
          </p:cNvPr>
          <p:cNvSpPr/>
          <p:nvPr/>
        </p:nvSpPr>
        <p:spPr>
          <a:xfrm>
            <a:off x="7371433" y="4552125"/>
            <a:ext cx="1934612" cy="1815882"/>
          </a:xfrm>
          <a:prstGeom prst="rect">
            <a:avLst/>
          </a:prstGeom>
        </p:spPr>
        <p:txBody>
          <a:bodyPr wrap="square">
            <a:spAutoFit/>
          </a:bodyPr>
          <a:lstStyle/>
          <a:p>
            <a:pPr>
              <a:buClr>
                <a:srgbClr val="9A0000"/>
              </a:buClr>
            </a:pPr>
            <a:r>
              <a:rPr lang="en-US" altLang="en-US" sz="1400" b="1" dirty="0">
                <a:solidFill>
                  <a:srgbClr val="000000"/>
                </a:solidFill>
                <a:latin typeface="ArialMT"/>
                <a:cs typeface="Times New Roman" panose="02020603050405020304" pitchFamily="18" charset="0"/>
              </a:rPr>
              <a:t>    </a:t>
            </a:r>
            <a:r>
              <a:rPr lang="en-US" altLang="en-US" sz="1400" b="1" dirty="0" err="1">
                <a:solidFill>
                  <a:srgbClr val="000000"/>
                </a:solidFill>
                <a:latin typeface="ArialMT"/>
                <a:cs typeface="Times New Roman" panose="02020603050405020304" pitchFamily="18" charset="0"/>
              </a:rPr>
              <a:t>Crislyn</a:t>
            </a:r>
            <a:r>
              <a:rPr lang="en-US" altLang="en-US" sz="1400" b="1" dirty="0">
                <a:solidFill>
                  <a:srgbClr val="000000"/>
                </a:solidFill>
                <a:latin typeface="ArialMT"/>
                <a:cs typeface="Times New Roman" panose="02020603050405020304" pitchFamily="18" charset="0"/>
              </a:rPr>
              <a:t> Lu</a:t>
            </a:r>
            <a:endParaRPr lang="en-US" altLang="en-US" sz="1400" dirty="0">
              <a:solidFill>
                <a:srgbClr val="000000"/>
              </a:solidFill>
              <a:latin typeface="ArialMT"/>
              <a:cs typeface="Times New Roman" panose="02020603050405020304" pitchFamily="18" charset="0"/>
            </a:endParaRPr>
          </a:p>
          <a:p>
            <a:pPr>
              <a:buClr>
                <a:srgbClr val="9A0000"/>
              </a:buClr>
            </a:pPr>
            <a:r>
              <a:rPr lang="en-US" altLang="en-US" sz="1400" i="1" dirty="0">
                <a:solidFill>
                  <a:srgbClr val="000000"/>
                </a:solidFill>
                <a:latin typeface="Times New Roman" panose="02020603050405020304" pitchFamily="18" charset="0"/>
                <a:cs typeface="Times New Roman" panose="02020603050405020304" pitchFamily="18" charset="0"/>
              </a:rPr>
              <a:t>ICP Sample Prep Specialist,</a:t>
            </a:r>
          </a:p>
          <a:p>
            <a:pPr>
              <a:buClr>
                <a:srgbClr val="9A0000"/>
              </a:buClr>
            </a:pPr>
            <a:r>
              <a:rPr lang="en-US" altLang="en-US" sz="1400" i="1" dirty="0">
                <a:solidFill>
                  <a:srgbClr val="000000"/>
                </a:solidFill>
                <a:latin typeface="Times New Roman" panose="02020603050405020304" pitchFamily="18" charset="0"/>
                <a:cs typeface="Times New Roman" panose="02020603050405020304" pitchFamily="18" charset="0"/>
              </a:rPr>
              <a:t>Halide Analyst,</a:t>
            </a:r>
          </a:p>
          <a:p>
            <a:pPr>
              <a:buClr>
                <a:srgbClr val="9A0000"/>
              </a:buClr>
            </a:pPr>
            <a:r>
              <a:rPr lang="en-US" altLang="en-US" sz="1400" i="1" dirty="0">
                <a:solidFill>
                  <a:srgbClr val="000000"/>
                </a:solidFill>
                <a:latin typeface="Times New Roman" panose="02020603050405020304" pitchFamily="18" charset="0"/>
                <a:cs typeface="Times New Roman" panose="02020603050405020304" pitchFamily="18" charset="0"/>
              </a:rPr>
              <a:t>ITC Trainer,</a:t>
            </a:r>
          </a:p>
          <a:p>
            <a:pPr>
              <a:buClr>
                <a:srgbClr val="9A0000"/>
              </a:buClr>
            </a:pPr>
            <a:r>
              <a:rPr lang="en-US" altLang="en-US" sz="1400" i="1" dirty="0">
                <a:solidFill>
                  <a:srgbClr val="000000"/>
                </a:solidFill>
                <a:latin typeface="Times New Roman" panose="02020603050405020304" pitchFamily="18" charset="0"/>
                <a:cs typeface="Times New Roman" panose="02020603050405020304" pitchFamily="18" charset="0"/>
              </a:rPr>
              <a:t>ICP backup</a:t>
            </a:r>
          </a:p>
          <a:p>
            <a:pPr>
              <a:buClr>
                <a:srgbClr val="9A0000"/>
              </a:buClr>
            </a:pPr>
            <a:r>
              <a:rPr lang="en-US" altLang="en-US" sz="1400" i="1" dirty="0">
                <a:solidFill>
                  <a:srgbClr val="000000"/>
                </a:solidFill>
                <a:latin typeface="Times New Roman" panose="02020603050405020304" pitchFamily="18" charset="0"/>
                <a:cs typeface="Times New Roman" panose="02020603050405020304" pitchFamily="18" charset="0"/>
              </a:rPr>
              <a:t>(</a:t>
            </a:r>
            <a:r>
              <a:rPr lang="en-US" altLang="en-US" sz="1400" i="1" dirty="0">
                <a:solidFill>
                  <a:srgbClr val="000000"/>
                </a:solidFill>
                <a:latin typeface="Times New Roman" panose="02020603050405020304" pitchFamily="18" charset="0"/>
                <a:cs typeface="Times New Roman" panose="02020603050405020304" pitchFamily="18" charset="0"/>
                <a:hlinkClick r:id="rId5"/>
              </a:rPr>
              <a:t>calu@illinois.edu</a:t>
            </a:r>
            <a:r>
              <a:rPr lang="en-US" altLang="en-US" sz="1400" i="1" dirty="0">
                <a:solidFill>
                  <a:srgbClr val="000000"/>
                </a:solidFill>
                <a:latin typeface="Times New Roman" panose="02020603050405020304" pitchFamily="18" charset="0"/>
                <a:cs typeface="Times New Roman" panose="02020603050405020304" pitchFamily="18" charset="0"/>
              </a:rPr>
              <a:t>)</a:t>
            </a:r>
          </a:p>
          <a:p>
            <a:pPr>
              <a:buClr>
                <a:srgbClr val="9A0000"/>
              </a:buClr>
            </a:pPr>
            <a:r>
              <a:rPr lang="en-US" altLang="en-US" sz="1400" i="1" dirty="0">
                <a:solidFill>
                  <a:srgbClr val="000000"/>
                </a:solidFill>
                <a:latin typeface="Times New Roman" panose="02020603050405020304" pitchFamily="18" charset="0"/>
                <a:cs typeface="Times New Roman" panose="02020603050405020304" pitchFamily="18" charset="0"/>
              </a:rPr>
              <a:t>Phone: (217) 300-4081</a:t>
            </a:r>
          </a:p>
        </p:txBody>
      </p:sp>
      <p:sp>
        <p:nvSpPr>
          <p:cNvPr id="16" name="Rectangle 15">
            <a:extLst>
              <a:ext uri="{FF2B5EF4-FFF2-40B4-BE49-F238E27FC236}">
                <a16:creationId xmlns:a16="http://schemas.microsoft.com/office/drawing/2014/main" id="{B73546A3-DA1F-254F-80DE-6C30AAD474BE}"/>
              </a:ext>
            </a:extLst>
          </p:cNvPr>
          <p:cNvSpPr/>
          <p:nvPr/>
        </p:nvSpPr>
        <p:spPr>
          <a:xfrm>
            <a:off x="5654623" y="4565478"/>
            <a:ext cx="1714751" cy="1569660"/>
          </a:xfrm>
          <a:prstGeom prst="rect">
            <a:avLst/>
          </a:prstGeom>
        </p:spPr>
        <p:txBody>
          <a:bodyPr wrap="square">
            <a:spAutoFit/>
          </a:bodyPr>
          <a:lstStyle/>
          <a:p>
            <a:pPr>
              <a:buClr>
                <a:srgbClr val="9A0000"/>
              </a:buClr>
            </a:pPr>
            <a:r>
              <a:rPr lang="en-US" altLang="en-US" sz="1400" b="1" dirty="0">
                <a:solidFill>
                  <a:srgbClr val="000000"/>
                </a:solidFill>
                <a:latin typeface="ArialMT"/>
                <a:cs typeface="Times New Roman" panose="02020603050405020304" pitchFamily="18" charset="0"/>
              </a:rPr>
              <a:t>     Beth Eves</a:t>
            </a:r>
            <a:endParaRPr lang="en-US" altLang="en-US" sz="1400" dirty="0">
              <a:solidFill>
                <a:srgbClr val="000000"/>
              </a:solidFill>
              <a:latin typeface="Times New Roman" panose="02020603050405020304" pitchFamily="18" charset="0"/>
              <a:cs typeface="Times New Roman" panose="02020603050405020304" pitchFamily="18" charset="0"/>
            </a:endParaRPr>
          </a:p>
          <a:p>
            <a:pPr>
              <a:buClr>
                <a:srgbClr val="9A0000"/>
              </a:buClr>
            </a:pPr>
            <a:r>
              <a:rPr lang="en-US" altLang="en-US" sz="1400" i="1" dirty="0">
                <a:solidFill>
                  <a:srgbClr val="000000"/>
                </a:solidFill>
                <a:latin typeface="Times New Roman" panose="02020603050405020304" pitchFamily="18" charset="0"/>
                <a:cs typeface="Times New Roman" panose="02020603050405020304" pitchFamily="18" charset="0"/>
              </a:rPr>
              <a:t>CHN Analyst, Surface Analysis Analyst and Trainer, Halide backup</a:t>
            </a:r>
          </a:p>
          <a:p>
            <a:pPr>
              <a:buClr>
                <a:srgbClr val="9A0000"/>
              </a:buClr>
            </a:pPr>
            <a:r>
              <a:rPr lang="en-US" altLang="en-US" sz="1400" i="1" dirty="0">
                <a:solidFill>
                  <a:srgbClr val="000000"/>
                </a:solidFill>
                <a:latin typeface="Times New Roman" panose="02020603050405020304" pitchFamily="18" charset="0"/>
                <a:cs typeface="Times New Roman" panose="02020603050405020304" pitchFamily="18" charset="0"/>
              </a:rPr>
              <a:t>(</a:t>
            </a:r>
            <a:r>
              <a:rPr lang="en-US" altLang="en-US" sz="1400" i="1" dirty="0">
                <a:solidFill>
                  <a:srgbClr val="000000"/>
                </a:solidFill>
                <a:latin typeface="Times New Roman" panose="02020603050405020304" pitchFamily="18" charset="0"/>
                <a:cs typeface="Times New Roman" panose="02020603050405020304" pitchFamily="18" charset="0"/>
                <a:hlinkClick r:id="rId6"/>
              </a:rPr>
              <a:t>bleves@illinois.edu</a:t>
            </a:r>
            <a:r>
              <a:rPr lang="en-US" altLang="en-US" sz="1400" i="1" dirty="0">
                <a:solidFill>
                  <a:srgbClr val="000000"/>
                </a:solidFill>
                <a:latin typeface="Times New Roman" panose="02020603050405020304" pitchFamily="18" charset="0"/>
                <a:cs typeface="Times New Roman" panose="02020603050405020304" pitchFamily="18" charset="0"/>
              </a:rPr>
              <a:t>)</a:t>
            </a:r>
          </a:p>
          <a:p>
            <a:pPr>
              <a:buClr>
                <a:srgbClr val="9A0000"/>
              </a:buClr>
            </a:pPr>
            <a:r>
              <a:rPr lang="en-US" altLang="en-US" sz="1200" i="1" dirty="0">
                <a:solidFill>
                  <a:srgbClr val="000000"/>
                </a:solidFill>
                <a:latin typeface="Times New Roman" panose="02020603050405020304" pitchFamily="18" charset="0"/>
                <a:cs typeface="Times New Roman" panose="02020603050405020304" pitchFamily="18" charset="0"/>
              </a:rPr>
              <a:t>Phone:  (217) 244-0496        </a:t>
            </a:r>
          </a:p>
        </p:txBody>
      </p:sp>
      <p:sp>
        <p:nvSpPr>
          <p:cNvPr id="14" name="TextBox 13"/>
          <p:cNvSpPr txBox="1"/>
          <p:nvPr/>
        </p:nvSpPr>
        <p:spPr>
          <a:xfrm>
            <a:off x="129311" y="2714466"/>
            <a:ext cx="4313381" cy="1785104"/>
          </a:xfrm>
          <a:prstGeom prst="rect">
            <a:avLst/>
          </a:prstGeom>
          <a:noFill/>
          <a:ln>
            <a:solidFill>
              <a:schemeClr val="tx1"/>
            </a:solidFill>
          </a:ln>
        </p:spPr>
        <p:txBody>
          <a:bodyPr wrap="square" rtlCol="0">
            <a:spAutoFit/>
          </a:bodyPr>
          <a:lstStyle/>
          <a:p>
            <a:r>
              <a:rPr lang="en-US" sz="1600" b="1"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Location:	     47 Noyes Lab, basement</a:t>
            </a:r>
          </a:p>
          <a:p>
            <a:r>
              <a:rPr lang="en-US" sz="1600"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Hours:  	     8:30am – 5pm, Monday – Friday</a:t>
            </a:r>
          </a:p>
          <a:p>
            <a:r>
              <a:rPr lang="en-US" sz="1600"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Lab phone:   (217) 333-3095</a:t>
            </a:r>
          </a:p>
          <a:p>
            <a:r>
              <a:rPr lang="en-US" sz="1600"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Lab email</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hlinkClick r:id="rId7"/>
              </a:rPr>
              <a:t>scs-microlab@illinois.edu</a:t>
            </a:r>
            <a:r>
              <a:rPr lang="en-US" sz="1600" dirty="0">
                <a:solidFill>
                  <a:srgbClr val="002060"/>
                </a:solidFill>
                <a:latin typeface="Times New Roman" panose="02020603050405020304" pitchFamily="18" charset="0"/>
                <a:cs typeface="Times New Roman" panose="02020603050405020304" pitchFamily="18" charset="0"/>
              </a:rPr>
              <a:t> </a:t>
            </a:r>
          </a:p>
          <a:p>
            <a:r>
              <a:rPr lang="en-US" sz="1600"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Webpage:</a:t>
            </a:r>
          </a:p>
          <a:p>
            <a:r>
              <a:rPr lang="en-US" sz="1600" dirty="0">
                <a:solidFill>
                  <a:srgbClr val="002060"/>
                </a:solidFill>
                <a:latin typeface="Times New Roman" panose="02020603050405020304" pitchFamily="18" charset="0"/>
                <a:cs typeface="Times New Roman" panose="02020603050405020304" pitchFamily="18" charset="0"/>
              </a:rPr>
              <a:t>   </a:t>
            </a:r>
            <a:r>
              <a:rPr lang="en-US" sz="1400" u="sng" dirty="0">
                <a:solidFill>
                  <a:srgbClr val="002060"/>
                </a:solidFill>
                <a:latin typeface="Times New Roman" panose="02020603050405020304" pitchFamily="18" charset="0"/>
                <a:cs typeface="Times New Roman" panose="02020603050405020304" pitchFamily="18" charset="0"/>
              </a:rPr>
              <a:t>https://scs.illinois.edu/resources/cores-scs-service-facilities/microanalysis-laboratory</a:t>
            </a:r>
          </a:p>
        </p:txBody>
      </p:sp>
    </p:spTree>
    <p:extLst>
      <p:ext uri="{BB962C8B-B14F-4D97-AF65-F5344CB8AC3E}">
        <p14:creationId xmlns:p14="http://schemas.microsoft.com/office/powerpoint/2010/main" val="2109008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4753878"/>
          </a:xfrm>
          <a:prstGeom prst="rect">
            <a:avLst/>
          </a:prstGeom>
        </p:spPr>
      </p:pic>
      <p:sp>
        <p:nvSpPr>
          <p:cNvPr id="2" name="TextBox 1"/>
          <p:cNvSpPr txBox="1"/>
          <p:nvPr/>
        </p:nvSpPr>
        <p:spPr>
          <a:xfrm>
            <a:off x="3427234" y="3455462"/>
            <a:ext cx="3818673" cy="1015663"/>
          </a:xfrm>
          <a:prstGeom prst="rect">
            <a:avLst/>
          </a:prstGeom>
          <a:noFill/>
        </p:spPr>
        <p:txBody>
          <a:bodyPr wrap="none" rtlCol="0">
            <a:spAutoFit/>
          </a:bodyPr>
          <a:lstStyle/>
          <a:p>
            <a:pPr algn="ctr"/>
            <a:r>
              <a:rPr lang="en-US" sz="6000" b="1" dirty="0">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154108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4753878"/>
          </a:xfrm>
          <a:prstGeom prst="rect">
            <a:avLst/>
          </a:prstGeom>
        </p:spPr>
      </p:pic>
      <p:sp>
        <p:nvSpPr>
          <p:cNvPr id="7" name="Left Brace 6"/>
          <p:cNvSpPr/>
          <p:nvPr/>
        </p:nvSpPr>
        <p:spPr>
          <a:xfrm rot="16200000">
            <a:off x="1711289" y="3863583"/>
            <a:ext cx="720815" cy="3468129"/>
          </a:xfrm>
          <a:prstGeom prst="leftBrace">
            <a:avLst>
              <a:gd name="adj1" fmla="val 8333"/>
              <a:gd name="adj2" fmla="val 50275"/>
            </a:avLst>
          </a:prstGeom>
          <a:noFill/>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8" name="TextBox 7"/>
          <p:cNvSpPr txBox="1"/>
          <p:nvPr/>
        </p:nvSpPr>
        <p:spPr>
          <a:xfrm>
            <a:off x="209075" y="6043499"/>
            <a:ext cx="5039810" cy="738664"/>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All of our elemental analysis techniques are destructive. </a:t>
            </a:r>
          </a:p>
          <a:p>
            <a:r>
              <a:rPr lang="en-US" sz="1400" dirty="0">
                <a:latin typeface="Times New Roman" panose="02020603050405020304" pitchFamily="18" charset="0"/>
                <a:cs typeface="Times New Roman" panose="02020603050405020304" pitchFamily="18" charset="0"/>
              </a:rPr>
              <a:t>All results, unless noted otherwise, will be reported as % by weight.</a:t>
            </a:r>
          </a:p>
          <a:p>
            <a:r>
              <a:rPr lang="en-US" sz="1400" dirty="0">
                <a:latin typeface="Times New Roman" panose="02020603050405020304" pitchFamily="18" charset="0"/>
                <a:cs typeface="Times New Roman" panose="02020603050405020304" pitchFamily="18" charset="0"/>
              </a:rPr>
              <a:t>(ICP can also be ppm or ppb; Halides can also be ppm.)</a:t>
            </a:r>
          </a:p>
        </p:txBody>
      </p:sp>
      <p:sp>
        <p:nvSpPr>
          <p:cNvPr id="9" name="Rectangle 8"/>
          <p:cNvSpPr/>
          <p:nvPr/>
        </p:nvSpPr>
        <p:spPr>
          <a:xfrm>
            <a:off x="10270467" y="4375290"/>
            <a:ext cx="508000" cy="544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541875" y="4336977"/>
            <a:ext cx="1017374" cy="446488"/>
          </a:xfrm>
          <a:prstGeom prst="round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t"/>
          <a:lstStyle/>
          <a:p>
            <a:pPr algn="ctr"/>
            <a:r>
              <a:rPr lang="en-US" sz="2000" dirty="0">
                <a:latin typeface="Times New Roman" panose="02020603050405020304" pitchFamily="18" charset="0"/>
                <a:cs typeface="Times New Roman" panose="02020603050405020304" pitchFamily="18" charset="0"/>
              </a:rPr>
              <a:t>Halides</a:t>
            </a:r>
          </a:p>
          <a:p>
            <a:pPr algn="ctr"/>
            <a:endParaRPr lang="en-US" sz="2000" dirty="0">
              <a:latin typeface="Times New Roman" panose="02020603050405020304" pitchFamily="18" charset="0"/>
              <a:cs typeface="Times New Roman" panose="02020603050405020304" pitchFamily="18" charset="0"/>
            </a:endParaRPr>
          </a:p>
          <a:p>
            <a:pPr algn="ctr"/>
            <a:endParaRPr lang="en-US" dirty="0"/>
          </a:p>
        </p:txBody>
      </p:sp>
      <p:sp>
        <p:nvSpPr>
          <p:cNvPr id="19" name="Rounded Rectangle 18"/>
          <p:cNvSpPr/>
          <p:nvPr/>
        </p:nvSpPr>
        <p:spPr>
          <a:xfrm>
            <a:off x="2906875" y="4333957"/>
            <a:ext cx="783437" cy="446488"/>
          </a:xfrm>
          <a:prstGeom prst="round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t"/>
          <a:lstStyle/>
          <a:p>
            <a:pPr algn="ctr"/>
            <a:r>
              <a:rPr lang="en-US" sz="2000" dirty="0">
                <a:latin typeface="Times New Roman" panose="02020603050405020304" pitchFamily="18" charset="0"/>
                <a:cs typeface="Times New Roman" panose="02020603050405020304" pitchFamily="18" charset="0"/>
              </a:rPr>
              <a:t>CHN</a:t>
            </a:r>
          </a:p>
          <a:p>
            <a:pPr algn="ctr"/>
            <a:endParaRPr lang="en-US" sz="2000" dirty="0">
              <a:latin typeface="Times New Roman" panose="02020603050405020304" pitchFamily="18" charset="0"/>
              <a:cs typeface="Times New Roman" panose="02020603050405020304" pitchFamily="18" charset="0"/>
            </a:endParaRPr>
          </a:p>
          <a:p>
            <a:pPr algn="ctr"/>
            <a:endParaRPr lang="en-US" sz="2000" dirty="0"/>
          </a:p>
        </p:txBody>
      </p:sp>
      <p:sp>
        <p:nvSpPr>
          <p:cNvPr id="20" name="Rounded Rectangle 19"/>
          <p:cNvSpPr/>
          <p:nvPr/>
        </p:nvSpPr>
        <p:spPr>
          <a:xfrm>
            <a:off x="479124" y="5217302"/>
            <a:ext cx="741188" cy="336178"/>
          </a:xfrm>
          <a:prstGeom prst="round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t"/>
          <a:lstStyle/>
          <a:p>
            <a:pPr algn="ctr"/>
            <a:r>
              <a:rPr lang="en-US" sz="1400" dirty="0">
                <a:latin typeface="Times New Roman" panose="02020603050405020304" pitchFamily="18" charset="0"/>
                <a:cs typeface="Times New Roman" panose="02020603050405020304" pitchFamily="18" charset="0"/>
              </a:rPr>
              <a:t>Metals</a:t>
            </a:r>
          </a:p>
          <a:p>
            <a:pPr algn="ctr"/>
            <a:endParaRPr lang="en-US" sz="2000" dirty="0">
              <a:latin typeface="Times New Roman" panose="02020603050405020304" pitchFamily="18" charset="0"/>
              <a:cs typeface="Times New Roman" panose="02020603050405020304" pitchFamily="18" charset="0"/>
            </a:endParaRPr>
          </a:p>
          <a:p>
            <a:pPr algn="ctr"/>
            <a:endParaRPr lang="en-US" dirty="0"/>
          </a:p>
        </p:txBody>
      </p:sp>
      <p:sp>
        <p:nvSpPr>
          <p:cNvPr id="21" name="Rounded Rectangle 20"/>
          <p:cNvSpPr/>
          <p:nvPr/>
        </p:nvSpPr>
        <p:spPr>
          <a:xfrm>
            <a:off x="1453827" y="5217302"/>
            <a:ext cx="741188" cy="336178"/>
          </a:xfrm>
          <a:prstGeom prst="round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t"/>
          <a:lstStyle/>
          <a:p>
            <a:pPr algn="ctr"/>
            <a:r>
              <a:rPr lang="en-US" sz="1400" dirty="0">
                <a:latin typeface="Times New Roman" panose="02020603050405020304" pitchFamily="18" charset="0"/>
                <a:cs typeface="Times New Roman" panose="02020603050405020304" pitchFamily="18" charset="0"/>
              </a:rPr>
              <a:t>Sulfur</a:t>
            </a:r>
          </a:p>
          <a:p>
            <a:pPr algn="ctr"/>
            <a:endParaRPr lang="en-US" sz="2000" dirty="0">
              <a:latin typeface="Times New Roman" panose="02020603050405020304" pitchFamily="18" charset="0"/>
              <a:cs typeface="Times New Roman" panose="02020603050405020304" pitchFamily="18" charset="0"/>
            </a:endParaRPr>
          </a:p>
          <a:p>
            <a:pPr algn="ctr"/>
            <a:endParaRPr lang="en-US" dirty="0"/>
          </a:p>
        </p:txBody>
      </p:sp>
      <p:sp>
        <p:nvSpPr>
          <p:cNvPr id="22" name="Rounded Rectangle 21"/>
          <p:cNvSpPr/>
          <p:nvPr/>
        </p:nvSpPr>
        <p:spPr>
          <a:xfrm>
            <a:off x="2413233" y="5217302"/>
            <a:ext cx="1156894" cy="336178"/>
          </a:xfrm>
          <a:prstGeom prst="round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t"/>
          <a:lstStyle/>
          <a:p>
            <a:pPr algn="ctr"/>
            <a:r>
              <a:rPr lang="en-US" sz="1400" dirty="0">
                <a:latin typeface="Times New Roman" panose="02020603050405020304" pitchFamily="18" charset="0"/>
                <a:cs typeface="Times New Roman" panose="02020603050405020304" pitchFamily="18" charset="0"/>
              </a:rPr>
              <a:t>Phosphorous</a:t>
            </a:r>
          </a:p>
          <a:p>
            <a:pPr algn="ctr"/>
            <a:endParaRPr lang="en-US" sz="2000" dirty="0">
              <a:latin typeface="Times New Roman" panose="02020603050405020304" pitchFamily="18" charset="0"/>
              <a:cs typeface="Times New Roman" panose="02020603050405020304" pitchFamily="18" charset="0"/>
            </a:endParaRPr>
          </a:p>
          <a:p>
            <a:pPr algn="ctr"/>
            <a:endParaRPr lang="en-US" dirty="0"/>
          </a:p>
        </p:txBody>
      </p:sp>
      <p:cxnSp>
        <p:nvCxnSpPr>
          <p:cNvPr id="23" name="Straight Connector 22"/>
          <p:cNvCxnSpPr>
            <a:endCxn id="17" idx="0"/>
          </p:cNvCxnSpPr>
          <p:nvPr/>
        </p:nvCxnSpPr>
        <p:spPr>
          <a:xfrm flipH="1">
            <a:off x="842502" y="4129281"/>
            <a:ext cx="377631" cy="222150"/>
          </a:xfrm>
          <a:prstGeom prst="line">
            <a:avLst/>
          </a:prstGeom>
        </p:spPr>
        <p:style>
          <a:lnRef idx="2">
            <a:schemeClr val="accent5"/>
          </a:lnRef>
          <a:fillRef idx="0">
            <a:schemeClr val="accent5"/>
          </a:fillRef>
          <a:effectRef idx="1">
            <a:schemeClr val="accent5"/>
          </a:effectRef>
          <a:fontRef idx="minor">
            <a:schemeClr val="tx1"/>
          </a:fontRef>
        </p:style>
      </p:cxnSp>
      <p:cxnSp>
        <p:nvCxnSpPr>
          <p:cNvPr id="26" name="Straight Connector 25"/>
          <p:cNvCxnSpPr>
            <a:endCxn id="18" idx="0"/>
          </p:cNvCxnSpPr>
          <p:nvPr/>
        </p:nvCxnSpPr>
        <p:spPr>
          <a:xfrm>
            <a:off x="1968724" y="4129281"/>
            <a:ext cx="81838" cy="207696"/>
          </a:xfrm>
          <a:prstGeom prst="line">
            <a:avLst/>
          </a:prstGeom>
        </p:spPr>
        <p:style>
          <a:lnRef idx="2">
            <a:schemeClr val="accent5"/>
          </a:lnRef>
          <a:fillRef idx="0">
            <a:schemeClr val="accent5"/>
          </a:fillRef>
          <a:effectRef idx="1">
            <a:schemeClr val="accent5"/>
          </a:effectRef>
          <a:fontRef idx="minor">
            <a:schemeClr val="tx1"/>
          </a:fontRef>
        </p:style>
      </p:cxnSp>
      <p:cxnSp>
        <p:nvCxnSpPr>
          <p:cNvPr id="28" name="Straight Connector 27"/>
          <p:cNvCxnSpPr/>
          <p:nvPr/>
        </p:nvCxnSpPr>
        <p:spPr>
          <a:xfrm>
            <a:off x="2631215" y="4086482"/>
            <a:ext cx="463761" cy="247475"/>
          </a:xfrm>
          <a:prstGeom prst="line">
            <a:avLst/>
          </a:prstGeom>
        </p:spPr>
        <p:style>
          <a:lnRef idx="2">
            <a:schemeClr val="accent5"/>
          </a:lnRef>
          <a:fillRef idx="0">
            <a:schemeClr val="accent5"/>
          </a:fillRef>
          <a:effectRef idx="1">
            <a:schemeClr val="accent5"/>
          </a:effectRef>
          <a:fontRef idx="minor">
            <a:schemeClr val="tx1"/>
          </a:fontRef>
        </p:style>
      </p:cxnSp>
      <p:cxnSp>
        <p:nvCxnSpPr>
          <p:cNvPr id="32" name="Straight Connector 31"/>
          <p:cNvCxnSpPr/>
          <p:nvPr/>
        </p:nvCxnSpPr>
        <p:spPr>
          <a:xfrm>
            <a:off x="675383" y="4797919"/>
            <a:ext cx="0" cy="419383"/>
          </a:xfrm>
          <a:prstGeom prst="line">
            <a:avLst/>
          </a:prstGeom>
        </p:spPr>
        <p:style>
          <a:lnRef idx="2">
            <a:schemeClr val="accent5"/>
          </a:lnRef>
          <a:fillRef idx="0">
            <a:schemeClr val="accent5"/>
          </a:fillRef>
          <a:effectRef idx="1">
            <a:schemeClr val="accent5"/>
          </a:effectRef>
          <a:fontRef idx="minor">
            <a:schemeClr val="tx1"/>
          </a:fontRef>
        </p:style>
      </p:cxnSp>
      <p:cxnSp>
        <p:nvCxnSpPr>
          <p:cNvPr id="34" name="Straight Connector 33"/>
          <p:cNvCxnSpPr>
            <a:stCxn id="17" idx="2"/>
          </p:cNvCxnSpPr>
          <p:nvPr/>
        </p:nvCxnSpPr>
        <p:spPr>
          <a:xfrm>
            <a:off x="842502" y="4797919"/>
            <a:ext cx="790972" cy="419383"/>
          </a:xfrm>
          <a:prstGeom prst="line">
            <a:avLst/>
          </a:prstGeom>
        </p:spPr>
        <p:style>
          <a:lnRef idx="2">
            <a:schemeClr val="accent5"/>
          </a:lnRef>
          <a:fillRef idx="0">
            <a:schemeClr val="accent5"/>
          </a:fillRef>
          <a:effectRef idx="1">
            <a:schemeClr val="accent5"/>
          </a:effectRef>
          <a:fontRef idx="minor">
            <a:schemeClr val="tx1"/>
          </a:fontRef>
        </p:style>
      </p:cxnSp>
      <p:cxnSp>
        <p:nvCxnSpPr>
          <p:cNvPr id="38" name="Straight Connector 37"/>
          <p:cNvCxnSpPr/>
          <p:nvPr/>
        </p:nvCxnSpPr>
        <p:spPr>
          <a:xfrm>
            <a:off x="1150041" y="4746929"/>
            <a:ext cx="1578939" cy="470373"/>
          </a:xfrm>
          <a:prstGeom prst="line">
            <a:avLst/>
          </a:prstGeom>
        </p:spPr>
        <p:style>
          <a:lnRef idx="2">
            <a:schemeClr val="accent5"/>
          </a:lnRef>
          <a:fillRef idx="0">
            <a:schemeClr val="accent5"/>
          </a:fillRef>
          <a:effectRef idx="1">
            <a:schemeClr val="accent5"/>
          </a:effectRef>
          <a:fontRef idx="minor">
            <a:schemeClr val="tx1"/>
          </a:fontRef>
        </p:style>
      </p:cxnSp>
      <p:sp>
        <p:nvSpPr>
          <p:cNvPr id="45" name="Rounded Rectangle 44"/>
          <p:cNvSpPr/>
          <p:nvPr/>
        </p:nvSpPr>
        <p:spPr>
          <a:xfrm>
            <a:off x="4023980" y="4303721"/>
            <a:ext cx="1676484" cy="616515"/>
          </a:xfrm>
          <a:prstGeom prst="round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t"/>
          <a:lstStyle/>
          <a:p>
            <a:pPr lvl="0"/>
            <a:r>
              <a:rPr lang="en-US" sz="1400" dirty="0">
                <a:latin typeface="Times New Roman" panose="02020603050405020304" pitchFamily="18" charset="0"/>
                <a:cs typeface="Times New Roman" panose="02020603050405020304" pitchFamily="18" charset="0"/>
              </a:rPr>
              <a:t>Isothermal Titration Calorimetry (ITC)</a:t>
            </a:r>
          </a:p>
          <a:p>
            <a:pPr algn="ctr"/>
            <a:endParaRPr lang="en-US" sz="2000" dirty="0">
              <a:latin typeface="Times New Roman" panose="02020603050405020304" pitchFamily="18" charset="0"/>
              <a:cs typeface="Times New Roman" panose="02020603050405020304" pitchFamily="18" charset="0"/>
            </a:endParaRPr>
          </a:p>
          <a:p>
            <a:pPr algn="ctr"/>
            <a:endParaRPr lang="en-US" dirty="0"/>
          </a:p>
        </p:txBody>
      </p:sp>
      <p:sp>
        <p:nvSpPr>
          <p:cNvPr id="46" name="Rounded Rectangle 45"/>
          <p:cNvSpPr/>
          <p:nvPr/>
        </p:nvSpPr>
        <p:spPr>
          <a:xfrm>
            <a:off x="4476917" y="5027172"/>
            <a:ext cx="1668496" cy="569537"/>
          </a:xfrm>
          <a:prstGeom prst="round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t"/>
          <a:lstStyle/>
          <a:p>
            <a:pPr lvl="0"/>
            <a:r>
              <a:rPr lang="en-US" sz="1400" dirty="0" err="1">
                <a:latin typeface="Times New Roman" panose="02020603050405020304" pitchFamily="18" charset="0"/>
                <a:cs typeface="Times New Roman" panose="02020603050405020304" pitchFamily="18" charset="0"/>
              </a:rPr>
              <a:t>Thermogravimetric</a:t>
            </a:r>
            <a:endParaRPr lang="en-US" sz="1400" dirty="0">
              <a:latin typeface="Times New Roman" panose="02020603050405020304" pitchFamily="18" charset="0"/>
              <a:cs typeface="Times New Roman" panose="02020603050405020304" pitchFamily="18" charset="0"/>
            </a:endParaRPr>
          </a:p>
          <a:p>
            <a:pPr lvl="0"/>
            <a:r>
              <a:rPr lang="en-US" sz="1400" dirty="0">
                <a:latin typeface="Times New Roman" panose="02020603050405020304" pitchFamily="18" charset="0"/>
                <a:cs typeface="Times New Roman" panose="02020603050405020304" pitchFamily="18" charset="0"/>
              </a:rPr>
              <a:t>Analysis (TGA)</a:t>
            </a:r>
          </a:p>
          <a:p>
            <a:pPr algn="ctr"/>
            <a:endParaRPr lang="en-US" sz="2000" dirty="0">
              <a:latin typeface="Times New Roman" panose="02020603050405020304" pitchFamily="18" charset="0"/>
              <a:cs typeface="Times New Roman" panose="02020603050405020304" pitchFamily="18" charset="0"/>
            </a:endParaRPr>
          </a:p>
          <a:p>
            <a:pPr algn="ctr"/>
            <a:endParaRPr lang="en-US" dirty="0"/>
          </a:p>
        </p:txBody>
      </p:sp>
      <p:sp>
        <p:nvSpPr>
          <p:cNvPr id="47" name="Rounded Rectangle 46"/>
          <p:cNvSpPr/>
          <p:nvPr/>
        </p:nvSpPr>
        <p:spPr>
          <a:xfrm>
            <a:off x="5605728" y="5677374"/>
            <a:ext cx="1653580" cy="793518"/>
          </a:xfrm>
          <a:prstGeom prst="round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t"/>
          <a:lstStyle/>
          <a:p>
            <a:pPr lvl="0"/>
            <a:r>
              <a:rPr lang="en-US" sz="1400" dirty="0">
                <a:latin typeface="Times New Roman" panose="02020603050405020304" pitchFamily="18" charset="0"/>
                <a:cs typeface="Times New Roman" panose="02020603050405020304" pitchFamily="18" charset="0"/>
              </a:rPr>
              <a:t>Differential Scanning Calorimetry (DSC)</a:t>
            </a:r>
          </a:p>
          <a:p>
            <a:pPr algn="ctr"/>
            <a:endParaRPr lang="en-US" sz="2000" dirty="0">
              <a:latin typeface="Times New Roman" panose="02020603050405020304" pitchFamily="18" charset="0"/>
              <a:cs typeface="Times New Roman" panose="02020603050405020304" pitchFamily="18" charset="0"/>
            </a:endParaRPr>
          </a:p>
          <a:p>
            <a:pPr algn="ctr"/>
            <a:endParaRPr lang="en-US" dirty="0"/>
          </a:p>
        </p:txBody>
      </p:sp>
      <p:sp>
        <p:nvSpPr>
          <p:cNvPr id="48" name="Rounded Rectangle 47"/>
          <p:cNvSpPr/>
          <p:nvPr/>
        </p:nvSpPr>
        <p:spPr>
          <a:xfrm>
            <a:off x="7424817" y="4333957"/>
            <a:ext cx="1459277" cy="403769"/>
          </a:xfrm>
          <a:prstGeom prst="round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t"/>
          <a:lstStyle/>
          <a:p>
            <a:pPr algn="ctr"/>
            <a:r>
              <a:rPr lang="en-US" sz="1600" dirty="0" err="1">
                <a:latin typeface="Times New Roman" panose="02020603050405020304" pitchFamily="18" charset="0"/>
                <a:cs typeface="Times New Roman" panose="02020603050405020304" pitchFamily="18" charset="0"/>
              </a:rPr>
              <a:t>Physisorption</a:t>
            </a:r>
            <a:endParaRPr lang="en-US" sz="1600" dirty="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a:p>
            <a:pPr algn="ctr"/>
            <a:endParaRPr lang="en-US" dirty="0"/>
          </a:p>
        </p:txBody>
      </p:sp>
      <p:sp>
        <p:nvSpPr>
          <p:cNvPr id="49" name="Rounded Rectangle 48"/>
          <p:cNvSpPr/>
          <p:nvPr/>
        </p:nvSpPr>
        <p:spPr>
          <a:xfrm>
            <a:off x="7603027" y="5069150"/>
            <a:ext cx="1234055" cy="906259"/>
          </a:xfrm>
          <a:prstGeom prst="round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t"/>
          <a:lstStyle/>
          <a:p>
            <a:pPr lvl="0"/>
            <a:r>
              <a:rPr lang="en-US" sz="1400" dirty="0">
                <a:latin typeface="Times New Roman" panose="02020603050405020304" pitchFamily="18" charset="0"/>
                <a:cs typeface="Times New Roman" panose="02020603050405020304" pitchFamily="18" charset="0"/>
              </a:rPr>
              <a:t>Surface area,</a:t>
            </a:r>
          </a:p>
          <a:p>
            <a:pPr lvl="0"/>
            <a:r>
              <a:rPr lang="en-US" sz="1400" dirty="0">
                <a:latin typeface="Times New Roman" panose="02020603050405020304" pitchFamily="18" charset="0"/>
                <a:cs typeface="Times New Roman" panose="02020603050405020304" pitchFamily="18" charset="0"/>
              </a:rPr>
              <a:t>pore size,</a:t>
            </a:r>
          </a:p>
          <a:p>
            <a:pPr lvl="0"/>
            <a:r>
              <a:rPr lang="en-US" sz="1400" dirty="0">
                <a:latin typeface="Times New Roman" panose="02020603050405020304" pitchFamily="18" charset="0"/>
                <a:cs typeface="Times New Roman" panose="02020603050405020304" pitchFamily="18" charset="0"/>
              </a:rPr>
              <a:t>pore volume</a:t>
            </a:r>
          </a:p>
        </p:txBody>
      </p:sp>
      <p:sp>
        <p:nvSpPr>
          <p:cNvPr id="50" name="Rounded Rectangle 49"/>
          <p:cNvSpPr/>
          <p:nvPr/>
        </p:nvSpPr>
        <p:spPr>
          <a:xfrm>
            <a:off x="9212684" y="4343675"/>
            <a:ext cx="1500170" cy="403254"/>
          </a:xfrm>
          <a:prstGeom prst="round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t"/>
          <a:lstStyle/>
          <a:p>
            <a:pPr algn="ctr"/>
            <a:r>
              <a:rPr lang="en-US" sz="1600" dirty="0">
                <a:latin typeface="Times New Roman" panose="02020603050405020304" pitchFamily="18" charset="0"/>
                <a:cs typeface="Times New Roman" panose="02020603050405020304" pitchFamily="18" charset="0"/>
              </a:rPr>
              <a:t>Chemisorption</a:t>
            </a:r>
          </a:p>
        </p:txBody>
      </p:sp>
      <p:cxnSp>
        <p:nvCxnSpPr>
          <p:cNvPr id="52" name="Straight Connector 51"/>
          <p:cNvCxnSpPr/>
          <p:nvPr/>
        </p:nvCxnSpPr>
        <p:spPr>
          <a:xfrm>
            <a:off x="4870854" y="4129281"/>
            <a:ext cx="0" cy="174440"/>
          </a:xfrm>
          <a:prstGeom prst="line">
            <a:avLst/>
          </a:prstGeom>
        </p:spPr>
        <p:style>
          <a:lnRef idx="2">
            <a:schemeClr val="accent5"/>
          </a:lnRef>
          <a:fillRef idx="0">
            <a:schemeClr val="accent5"/>
          </a:fillRef>
          <a:effectRef idx="1">
            <a:schemeClr val="accent5"/>
          </a:effectRef>
          <a:fontRef idx="minor">
            <a:schemeClr val="tx1"/>
          </a:fontRef>
        </p:style>
      </p:cxnSp>
      <p:cxnSp>
        <p:nvCxnSpPr>
          <p:cNvPr id="54" name="Straight Connector 53"/>
          <p:cNvCxnSpPr/>
          <p:nvPr/>
        </p:nvCxnSpPr>
        <p:spPr>
          <a:xfrm>
            <a:off x="5752419" y="4129281"/>
            <a:ext cx="0" cy="897891"/>
          </a:xfrm>
          <a:prstGeom prst="line">
            <a:avLst/>
          </a:prstGeom>
        </p:spPr>
        <p:style>
          <a:lnRef idx="2">
            <a:schemeClr val="accent5"/>
          </a:lnRef>
          <a:fillRef idx="0">
            <a:schemeClr val="accent5"/>
          </a:fillRef>
          <a:effectRef idx="1">
            <a:schemeClr val="accent5"/>
          </a:effectRef>
          <a:fontRef idx="minor">
            <a:schemeClr val="tx1"/>
          </a:fontRef>
        </p:style>
      </p:cxnSp>
      <p:cxnSp>
        <p:nvCxnSpPr>
          <p:cNvPr id="59" name="Straight Connector 58"/>
          <p:cNvCxnSpPr>
            <a:endCxn id="47" idx="0"/>
          </p:cNvCxnSpPr>
          <p:nvPr/>
        </p:nvCxnSpPr>
        <p:spPr>
          <a:xfrm>
            <a:off x="6054691" y="4093031"/>
            <a:ext cx="377827" cy="1584343"/>
          </a:xfrm>
          <a:prstGeom prst="line">
            <a:avLst/>
          </a:prstGeom>
        </p:spPr>
        <p:style>
          <a:lnRef idx="2">
            <a:schemeClr val="accent5"/>
          </a:lnRef>
          <a:fillRef idx="0">
            <a:schemeClr val="accent5"/>
          </a:fillRef>
          <a:effectRef idx="1">
            <a:schemeClr val="accent5"/>
          </a:effectRef>
          <a:fontRef idx="minor">
            <a:schemeClr val="tx1"/>
          </a:fontRef>
        </p:style>
      </p:cxnSp>
      <p:cxnSp>
        <p:nvCxnSpPr>
          <p:cNvPr id="63" name="Straight Connector 62"/>
          <p:cNvCxnSpPr/>
          <p:nvPr/>
        </p:nvCxnSpPr>
        <p:spPr>
          <a:xfrm flipH="1">
            <a:off x="1991765" y="2497797"/>
            <a:ext cx="1973418" cy="384508"/>
          </a:xfrm>
          <a:prstGeom prst="line">
            <a:avLst/>
          </a:prstGeom>
        </p:spPr>
        <p:style>
          <a:lnRef idx="2">
            <a:schemeClr val="accent5"/>
          </a:lnRef>
          <a:fillRef idx="0">
            <a:schemeClr val="accent5"/>
          </a:fillRef>
          <a:effectRef idx="1">
            <a:schemeClr val="accent5"/>
          </a:effectRef>
          <a:fontRef idx="minor">
            <a:schemeClr val="tx1"/>
          </a:fontRef>
        </p:style>
      </p:cxnSp>
      <p:cxnSp>
        <p:nvCxnSpPr>
          <p:cNvPr id="65" name="Straight Connector 64"/>
          <p:cNvCxnSpPr/>
          <p:nvPr/>
        </p:nvCxnSpPr>
        <p:spPr>
          <a:xfrm>
            <a:off x="5082626" y="2487828"/>
            <a:ext cx="0" cy="395498"/>
          </a:xfrm>
          <a:prstGeom prst="line">
            <a:avLst/>
          </a:prstGeom>
        </p:spPr>
        <p:style>
          <a:lnRef idx="2">
            <a:schemeClr val="accent5"/>
          </a:lnRef>
          <a:fillRef idx="0">
            <a:schemeClr val="accent5"/>
          </a:fillRef>
          <a:effectRef idx="1">
            <a:schemeClr val="accent5"/>
          </a:effectRef>
          <a:fontRef idx="minor">
            <a:schemeClr val="tx1"/>
          </a:fontRef>
        </p:style>
      </p:cxnSp>
      <p:sp>
        <p:nvSpPr>
          <p:cNvPr id="61" name="Rounded Rectangle 60"/>
          <p:cNvSpPr/>
          <p:nvPr/>
        </p:nvSpPr>
        <p:spPr>
          <a:xfrm>
            <a:off x="9345741" y="5071112"/>
            <a:ext cx="1528085" cy="1028601"/>
          </a:xfrm>
          <a:prstGeom prst="round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t"/>
          <a:lstStyle/>
          <a:p>
            <a:pPr lvl="0"/>
            <a:r>
              <a:rPr lang="en-US" sz="1400" dirty="0">
                <a:latin typeface="Times New Roman" panose="02020603050405020304" pitchFamily="18" charset="0"/>
                <a:cs typeface="Times New Roman" panose="02020603050405020304" pitchFamily="18" charset="0"/>
              </a:rPr>
              <a:t>Static/Dynamic, Temperature-Programmed analyses</a:t>
            </a:r>
          </a:p>
        </p:txBody>
      </p:sp>
      <p:cxnSp>
        <p:nvCxnSpPr>
          <p:cNvPr id="67" name="Straight Connector 66"/>
          <p:cNvCxnSpPr/>
          <p:nvPr/>
        </p:nvCxnSpPr>
        <p:spPr>
          <a:xfrm>
            <a:off x="6961070" y="2497797"/>
            <a:ext cx="1283914" cy="384508"/>
          </a:xfrm>
          <a:prstGeom prst="line">
            <a:avLst/>
          </a:prstGeom>
        </p:spPr>
        <p:style>
          <a:lnRef idx="2">
            <a:schemeClr val="accent5"/>
          </a:lnRef>
          <a:fillRef idx="0">
            <a:schemeClr val="accent5"/>
          </a:fillRef>
          <a:effectRef idx="1">
            <a:schemeClr val="accent5"/>
          </a:effectRef>
          <a:fontRef idx="minor">
            <a:schemeClr val="tx1"/>
          </a:fontRef>
        </p:style>
      </p:cxnSp>
      <p:cxnSp>
        <p:nvCxnSpPr>
          <p:cNvPr id="71" name="Straight Connector 70"/>
          <p:cNvCxnSpPr>
            <a:endCxn id="48" idx="0"/>
          </p:cNvCxnSpPr>
          <p:nvPr/>
        </p:nvCxnSpPr>
        <p:spPr>
          <a:xfrm>
            <a:off x="8154455" y="4129281"/>
            <a:ext cx="1" cy="204676"/>
          </a:xfrm>
          <a:prstGeom prst="line">
            <a:avLst/>
          </a:prstGeom>
        </p:spPr>
        <p:style>
          <a:lnRef idx="2">
            <a:schemeClr val="accent5"/>
          </a:lnRef>
          <a:fillRef idx="0">
            <a:schemeClr val="accent5"/>
          </a:fillRef>
          <a:effectRef idx="1">
            <a:schemeClr val="accent5"/>
          </a:effectRef>
          <a:fontRef idx="minor">
            <a:schemeClr val="tx1"/>
          </a:fontRef>
        </p:style>
      </p:cxnSp>
      <p:cxnSp>
        <p:nvCxnSpPr>
          <p:cNvPr id="73" name="Straight Connector 72"/>
          <p:cNvCxnSpPr/>
          <p:nvPr/>
        </p:nvCxnSpPr>
        <p:spPr>
          <a:xfrm>
            <a:off x="9048388" y="4129281"/>
            <a:ext cx="474433" cy="214394"/>
          </a:xfrm>
          <a:prstGeom prst="line">
            <a:avLst/>
          </a:prstGeom>
        </p:spPr>
        <p:style>
          <a:lnRef idx="2">
            <a:schemeClr val="accent5"/>
          </a:lnRef>
          <a:fillRef idx="0">
            <a:schemeClr val="accent5"/>
          </a:fillRef>
          <a:effectRef idx="1">
            <a:schemeClr val="accent5"/>
          </a:effectRef>
          <a:fontRef idx="minor">
            <a:schemeClr val="tx1"/>
          </a:fontRef>
        </p:style>
      </p:cxnSp>
      <p:sp>
        <p:nvSpPr>
          <p:cNvPr id="14" name="Rounded Rectangle 13"/>
          <p:cNvSpPr/>
          <p:nvPr/>
        </p:nvSpPr>
        <p:spPr>
          <a:xfrm>
            <a:off x="924307" y="2872336"/>
            <a:ext cx="1787611" cy="1256945"/>
          </a:xfrm>
          <a:prstGeom prst="round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t"/>
          <a:lstStyle/>
          <a:p>
            <a:pPr algn="ctr"/>
            <a:r>
              <a:rPr lang="en-US" sz="2800" dirty="0">
                <a:latin typeface="Times New Roman" panose="02020603050405020304" pitchFamily="18" charset="0"/>
                <a:cs typeface="Times New Roman" panose="02020603050405020304" pitchFamily="18" charset="0"/>
              </a:rPr>
              <a:t>Elemental Analysis</a:t>
            </a:r>
            <a:endParaRPr lang="en-US" sz="1400" dirty="0">
              <a:latin typeface="Times New Roman" panose="02020603050405020304" pitchFamily="18" charset="0"/>
              <a:cs typeface="Times New Roman" panose="02020603050405020304" pitchFamily="18" charset="0"/>
            </a:endParaRPr>
          </a:p>
          <a:p>
            <a:pPr algn="ctr"/>
            <a:r>
              <a:rPr lang="en-US" sz="1400" dirty="0">
                <a:latin typeface="Times New Roman" panose="02020603050405020304" pitchFamily="18" charset="0"/>
                <a:cs typeface="Times New Roman" panose="02020603050405020304" pitchFamily="18" charset="0"/>
              </a:rPr>
              <a:t>Technician Run</a:t>
            </a:r>
            <a:endParaRPr lang="en-US" sz="2800" dirty="0">
              <a:latin typeface="Times New Roman" panose="02020603050405020304" pitchFamily="18" charset="0"/>
              <a:cs typeface="Times New Roman" panose="02020603050405020304" pitchFamily="18" charset="0"/>
            </a:endParaRPr>
          </a:p>
          <a:p>
            <a:pPr algn="ctr"/>
            <a:endParaRPr lang="en-US" dirty="0"/>
          </a:p>
        </p:txBody>
      </p:sp>
      <p:sp>
        <p:nvSpPr>
          <p:cNvPr id="15" name="Rounded Rectangle 14"/>
          <p:cNvSpPr/>
          <p:nvPr/>
        </p:nvSpPr>
        <p:spPr>
          <a:xfrm>
            <a:off x="4418826" y="2872336"/>
            <a:ext cx="1787611" cy="1256945"/>
          </a:xfrm>
          <a:prstGeom prst="round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t"/>
          <a:lstStyle/>
          <a:p>
            <a:pPr algn="ctr"/>
            <a:r>
              <a:rPr lang="en-US" sz="2800" dirty="0">
                <a:latin typeface="Times New Roman" panose="02020603050405020304" pitchFamily="18" charset="0"/>
                <a:cs typeface="Times New Roman" panose="02020603050405020304" pitchFamily="18" charset="0"/>
              </a:rPr>
              <a:t>Thermal Analysis</a:t>
            </a:r>
            <a:endParaRPr lang="en-US" sz="1400" dirty="0">
              <a:latin typeface="Times New Roman" panose="02020603050405020304" pitchFamily="18" charset="0"/>
              <a:cs typeface="Times New Roman" panose="02020603050405020304" pitchFamily="18" charset="0"/>
            </a:endParaRPr>
          </a:p>
          <a:p>
            <a:pPr algn="ctr"/>
            <a:r>
              <a:rPr lang="en-US" sz="1400" dirty="0">
                <a:latin typeface="Times New Roman" panose="02020603050405020304" pitchFamily="18" charset="0"/>
                <a:cs typeface="Times New Roman" panose="02020603050405020304" pitchFamily="18" charset="0"/>
              </a:rPr>
              <a:t>Client Run</a:t>
            </a:r>
            <a:endParaRPr lang="en-US" sz="2800" dirty="0">
              <a:latin typeface="Times New Roman" panose="02020603050405020304" pitchFamily="18" charset="0"/>
              <a:cs typeface="Times New Roman" panose="02020603050405020304" pitchFamily="18" charset="0"/>
            </a:endParaRPr>
          </a:p>
          <a:p>
            <a:pPr algn="ctr"/>
            <a:endParaRPr lang="en-US" dirty="0"/>
          </a:p>
        </p:txBody>
      </p:sp>
      <p:sp>
        <p:nvSpPr>
          <p:cNvPr id="16" name="Rounded Rectangle 15"/>
          <p:cNvSpPr/>
          <p:nvPr/>
        </p:nvSpPr>
        <p:spPr>
          <a:xfrm>
            <a:off x="7735210" y="2872336"/>
            <a:ext cx="1787611" cy="1256945"/>
          </a:xfrm>
          <a:prstGeom prst="round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t"/>
          <a:lstStyle/>
          <a:p>
            <a:pPr algn="ctr"/>
            <a:r>
              <a:rPr lang="en-US" sz="2800" dirty="0">
                <a:latin typeface="Times New Roman" panose="02020603050405020304" pitchFamily="18" charset="0"/>
                <a:cs typeface="Times New Roman" panose="02020603050405020304" pitchFamily="18" charset="0"/>
              </a:rPr>
              <a:t>Surface Analysis</a:t>
            </a:r>
            <a:endParaRPr lang="en-US" sz="1400"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3459772" y="1383958"/>
            <a:ext cx="4275438" cy="1103870"/>
          </a:xfrm>
          <a:prstGeom prst="round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t"/>
          <a:lstStyle/>
          <a:p>
            <a:pPr algn="ctr"/>
            <a:r>
              <a:rPr lang="en-US" sz="3200" dirty="0">
                <a:latin typeface="Times New Roman" panose="02020603050405020304" pitchFamily="18" charset="0"/>
                <a:cs typeface="Times New Roman" panose="02020603050405020304" pitchFamily="18" charset="0"/>
              </a:rPr>
              <a:t>Services provided by the Microanalysis Lab</a:t>
            </a:r>
          </a:p>
          <a:p>
            <a:pPr algn="ctr"/>
            <a:endParaRPr lang="en-US" dirty="0"/>
          </a:p>
        </p:txBody>
      </p:sp>
      <p:cxnSp>
        <p:nvCxnSpPr>
          <p:cNvPr id="78" name="Straight Connector 77"/>
          <p:cNvCxnSpPr/>
          <p:nvPr/>
        </p:nvCxnSpPr>
        <p:spPr>
          <a:xfrm>
            <a:off x="8010292" y="4737726"/>
            <a:ext cx="0" cy="331424"/>
          </a:xfrm>
          <a:prstGeom prst="line">
            <a:avLst/>
          </a:prstGeom>
        </p:spPr>
        <p:style>
          <a:lnRef idx="2">
            <a:schemeClr val="accent5"/>
          </a:lnRef>
          <a:fillRef idx="0">
            <a:schemeClr val="accent5"/>
          </a:fillRef>
          <a:effectRef idx="1">
            <a:schemeClr val="accent5"/>
          </a:effectRef>
          <a:fontRef idx="minor">
            <a:schemeClr val="tx1"/>
          </a:fontRef>
        </p:style>
      </p:cxnSp>
      <p:cxnSp>
        <p:nvCxnSpPr>
          <p:cNvPr id="80" name="Straight Connector 79"/>
          <p:cNvCxnSpPr/>
          <p:nvPr/>
        </p:nvCxnSpPr>
        <p:spPr>
          <a:xfrm>
            <a:off x="9802908" y="4746929"/>
            <a:ext cx="0" cy="324183"/>
          </a:xfrm>
          <a:prstGeom prst="line">
            <a:avLst/>
          </a:prstGeom>
        </p:spPr>
        <p:style>
          <a:lnRef idx="2">
            <a:schemeClr val="accent5"/>
          </a:lnRef>
          <a:fillRef idx="0">
            <a:schemeClr val="accent5"/>
          </a:fillRef>
          <a:effectRef idx="1">
            <a:schemeClr val="accent5"/>
          </a:effectRef>
          <a:fontRef idx="minor">
            <a:schemeClr val="tx1"/>
          </a:fontRef>
        </p:style>
      </p:cxnSp>
      <p:sp>
        <p:nvSpPr>
          <p:cNvPr id="17" name="Rounded Rectangle 16"/>
          <p:cNvSpPr/>
          <p:nvPr/>
        </p:nvSpPr>
        <p:spPr>
          <a:xfrm>
            <a:off x="526187" y="4351431"/>
            <a:ext cx="632630" cy="446488"/>
          </a:xfrm>
          <a:prstGeom prst="round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t"/>
          <a:lstStyle/>
          <a:p>
            <a:pPr algn="ctr"/>
            <a:r>
              <a:rPr lang="en-US" sz="2000" dirty="0">
                <a:latin typeface="Times New Roman" panose="02020603050405020304" pitchFamily="18" charset="0"/>
                <a:cs typeface="Times New Roman" panose="02020603050405020304" pitchFamily="18" charset="0"/>
              </a:rPr>
              <a:t>ICP</a:t>
            </a:r>
          </a:p>
          <a:p>
            <a:pPr algn="ctr"/>
            <a:endParaRPr lang="en-US" sz="2000" dirty="0">
              <a:latin typeface="Times New Roman" panose="02020603050405020304" pitchFamily="18"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1079319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4753878"/>
          </a:xfrm>
          <a:prstGeom prst="rect">
            <a:avLst/>
          </a:prstGeom>
        </p:spPr>
      </p:pic>
      <p:sp>
        <p:nvSpPr>
          <p:cNvPr id="5" name="Rectangle 4"/>
          <p:cNvSpPr/>
          <p:nvPr/>
        </p:nvSpPr>
        <p:spPr>
          <a:xfrm>
            <a:off x="-1" y="1265617"/>
            <a:ext cx="4827373" cy="339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dirty="0">
                <a:solidFill>
                  <a:srgbClr val="002060"/>
                </a:solidFill>
                <a:latin typeface="Times New Roman" panose="02020603050405020304" pitchFamily="18" charset="0"/>
                <a:cs typeface="Times New Roman" panose="02020603050405020304" pitchFamily="18" charset="0"/>
              </a:rPr>
              <a:t>Thermal Analysis – Client run</a:t>
            </a:r>
          </a:p>
        </p:txBody>
      </p:sp>
      <p:pic>
        <p:nvPicPr>
          <p:cNvPr id="7" name="Picture 6"/>
          <p:cNvPicPr>
            <a:picLocks noChangeAspect="1"/>
          </p:cNvPicPr>
          <p:nvPr/>
        </p:nvPicPr>
        <p:blipFill>
          <a:blip r:embed="rId4"/>
          <a:stretch>
            <a:fillRect/>
          </a:stretch>
        </p:blipFill>
        <p:spPr>
          <a:xfrm>
            <a:off x="5689659" y="3217861"/>
            <a:ext cx="1302482" cy="1764863"/>
          </a:xfrm>
          <a:prstGeom prst="rect">
            <a:avLst/>
          </a:prstGeom>
        </p:spPr>
      </p:pic>
      <p:pic>
        <p:nvPicPr>
          <p:cNvPr id="8" name="Picture 7"/>
          <p:cNvPicPr>
            <a:picLocks noChangeAspect="1"/>
          </p:cNvPicPr>
          <p:nvPr/>
        </p:nvPicPr>
        <p:blipFill>
          <a:blip r:embed="rId5"/>
          <a:stretch>
            <a:fillRect/>
          </a:stretch>
        </p:blipFill>
        <p:spPr>
          <a:xfrm>
            <a:off x="5689661" y="5395303"/>
            <a:ext cx="1776833" cy="1079262"/>
          </a:xfrm>
          <a:prstGeom prst="rect">
            <a:avLst/>
          </a:prstGeom>
        </p:spPr>
      </p:pic>
      <p:pic>
        <p:nvPicPr>
          <p:cNvPr id="31" name="Picture 30"/>
          <p:cNvPicPr>
            <a:picLocks noChangeAspect="1"/>
          </p:cNvPicPr>
          <p:nvPr/>
        </p:nvPicPr>
        <p:blipFill>
          <a:blip r:embed="rId6"/>
          <a:stretch>
            <a:fillRect/>
          </a:stretch>
        </p:blipFill>
        <p:spPr>
          <a:xfrm>
            <a:off x="7622402" y="3550482"/>
            <a:ext cx="2405188" cy="1432242"/>
          </a:xfrm>
          <a:prstGeom prst="rect">
            <a:avLst/>
          </a:prstGeom>
        </p:spPr>
      </p:pic>
      <p:pic>
        <p:nvPicPr>
          <p:cNvPr id="35" name="Picture 34"/>
          <p:cNvPicPr>
            <a:picLocks noChangeAspect="1"/>
          </p:cNvPicPr>
          <p:nvPr/>
        </p:nvPicPr>
        <p:blipFill>
          <a:blip r:embed="rId7"/>
          <a:stretch>
            <a:fillRect/>
          </a:stretch>
        </p:blipFill>
        <p:spPr>
          <a:xfrm>
            <a:off x="8240357" y="5395302"/>
            <a:ext cx="2384602" cy="1307068"/>
          </a:xfrm>
          <a:prstGeom prst="rect">
            <a:avLst/>
          </a:prstGeom>
        </p:spPr>
      </p:pic>
      <p:sp>
        <p:nvSpPr>
          <p:cNvPr id="10" name="TextBox 9">
            <a:extLst>
              <a:ext uri="{FF2B5EF4-FFF2-40B4-BE49-F238E27FC236}">
                <a16:creationId xmlns:a16="http://schemas.microsoft.com/office/drawing/2014/main" id="{AD61C513-CE00-4F49-A6D6-5155EF86E674}"/>
              </a:ext>
            </a:extLst>
          </p:cNvPr>
          <p:cNvSpPr txBox="1"/>
          <p:nvPr/>
        </p:nvSpPr>
        <p:spPr>
          <a:xfrm>
            <a:off x="7559152" y="2011555"/>
            <a:ext cx="473676" cy="369332"/>
          </a:xfrm>
          <a:prstGeom prst="rect">
            <a:avLst/>
          </a:prstGeom>
          <a:noFill/>
        </p:spPr>
        <p:txBody>
          <a:bodyPr wrap="square" rtlCol="0">
            <a:spAutoFit/>
          </a:bodyPr>
          <a:lstStyle/>
          <a:p>
            <a:pPr algn="ctr"/>
            <a:r>
              <a:rPr lang="en-US" dirty="0"/>
              <a:t>ITC</a:t>
            </a:r>
          </a:p>
        </p:txBody>
      </p:sp>
      <p:sp>
        <p:nvSpPr>
          <p:cNvPr id="14" name="TextBox 13">
            <a:extLst>
              <a:ext uri="{FF2B5EF4-FFF2-40B4-BE49-F238E27FC236}">
                <a16:creationId xmlns:a16="http://schemas.microsoft.com/office/drawing/2014/main" id="{98183471-97AA-2A40-9011-05C7B16E043C}"/>
              </a:ext>
            </a:extLst>
          </p:cNvPr>
          <p:cNvSpPr txBox="1"/>
          <p:nvPr/>
        </p:nvSpPr>
        <p:spPr>
          <a:xfrm>
            <a:off x="7598064" y="5395302"/>
            <a:ext cx="642293" cy="369332"/>
          </a:xfrm>
          <a:prstGeom prst="rect">
            <a:avLst/>
          </a:prstGeom>
          <a:noFill/>
        </p:spPr>
        <p:txBody>
          <a:bodyPr wrap="square" rtlCol="0">
            <a:spAutoFit/>
          </a:bodyPr>
          <a:lstStyle/>
          <a:p>
            <a:pPr algn="ctr"/>
            <a:r>
              <a:rPr lang="en-US" dirty="0"/>
              <a:t>DSC</a:t>
            </a:r>
          </a:p>
        </p:txBody>
      </p:sp>
      <p:sp>
        <p:nvSpPr>
          <p:cNvPr id="15" name="TextBox 14">
            <a:extLst>
              <a:ext uri="{FF2B5EF4-FFF2-40B4-BE49-F238E27FC236}">
                <a16:creationId xmlns:a16="http://schemas.microsoft.com/office/drawing/2014/main" id="{15210812-69A3-9640-A648-FDE52AD1F96C}"/>
              </a:ext>
            </a:extLst>
          </p:cNvPr>
          <p:cNvSpPr txBox="1"/>
          <p:nvPr/>
        </p:nvSpPr>
        <p:spPr>
          <a:xfrm>
            <a:off x="7116509" y="3237799"/>
            <a:ext cx="569769" cy="369332"/>
          </a:xfrm>
          <a:prstGeom prst="rect">
            <a:avLst/>
          </a:prstGeom>
          <a:noFill/>
        </p:spPr>
        <p:txBody>
          <a:bodyPr wrap="square" rtlCol="0">
            <a:spAutoFit/>
          </a:bodyPr>
          <a:lstStyle/>
          <a:p>
            <a:pPr algn="ctr"/>
            <a:r>
              <a:rPr lang="en-US" dirty="0"/>
              <a:t>TGA</a:t>
            </a:r>
          </a:p>
        </p:txBody>
      </p:sp>
      <p:sp>
        <p:nvSpPr>
          <p:cNvPr id="16" name="Rectangle 15"/>
          <p:cNvSpPr/>
          <p:nvPr/>
        </p:nvSpPr>
        <p:spPr>
          <a:xfrm>
            <a:off x="10039927" y="4276436"/>
            <a:ext cx="508000" cy="544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921" y="1740205"/>
            <a:ext cx="5490512" cy="4016484"/>
          </a:xfrm>
          <a:prstGeom prst="rect">
            <a:avLst/>
          </a:prstGeom>
          <a:noFill/>
          <a:ln>
            <a:noFill/>
          </a:ln>
        </p:spPr>
        <p:txBody>
          <a:bodyPr wrap="square" rtlCol="0">
            <a:spAutoFit/>
          </a:bodyPr>
          <a:lstStyle/>
          <a:p>
            <a:r>
              <a:rPr lang="en-US" sz="1500" dirty="0">
                <a:uFill>
                  <a:solidFill>
                    <a:schemeClr val="bg1"/>
                  </a:solidFill>
                </a:uFill>
                <a:latin typeface="Times New Roman" panose="02020603050405020304" pitchFamily="18" charset="0"/>
                <a:ea typeface="Tahoma" panose="020B0604030504040204" pitchFamily="34" charset="0"/>
                <a:cs typeface="Times New Roman" panose="02020603050405020304" pitchFamily="18" charset="0"/>
              </a:rPr>
              <a:t>Please contact the appropriate lab technician to get trained in any of these instruments.  </a:t>
            </a:r>
          </a:p>
          <a:p>
            <a:endParaRPr lang="en-US" sz="1500" dirty="0">
              <a:uFill>
                <a:solidFill>
                  <a:schemeClr val="bg1"/>
                </a:solidFill>
              </a:uFill>
              <a:latin typeface="Times New Roman" panose="02020603050405020304" pitchFamily="18" charset="0"/>
              <a:ea typeface="Tahoma" panose="020B0604030504040204" pitchFamily="34" charset="0"/>
              <a:cs typeface="Times New Roman" panose="02020603050405020304" pitchFamily="18" charset="0"/>
            </a:endParaRPr>
          </a:p>
          <a:p>
            <a:r>
              <a:rPr lang="en-US" sz="1500" b="1" dirty="0">
                <a:uFill>
                  <a:solidFill>
                    <a:schemeClr val="bg1"/>
                  </a:solidFill>
                </a:uFill>
                <a:latin typeface="Times New Roman" panose="02020603050405020304" pitchFamily="18" charset="0"/>
                <a:ea typeface="Tahoma" panose="020B0604030504040204" pitchFamily="34" charset="0"/>
                <a:cs typeface="Times New Roman" panose="02020603050405020304" pitchFamily="18" charset="0"/>
              </a:rPr>
              <a:t>Isothermal Titration Calorimeter (VP-ITC) </a:t>
            </a:r>
            <a:r>
              <a:rPr lang="en-US" sz="1500" dirty="0">
                <a:uFill>
                  <a:solidFill>
                    <a:schemeClr val="bg1"/>
                  </a:solidFill>
                </a:uFill>
                <a:latin typeface="Times New Roman" panose="02020603050405020304" pitchFamily="18" charset="0"/>
                <a:ea typeface="Tahoma" panose="020B0604030504040204" pitchFamily="34" charset="0"/>
                <a:cs typeface="Times New Roman" panose="02020603050405020304" pitchFamily="18" charset="0"/>
              </a:rPr>
              <a:t>– Measuring heat generated or absorbed in liquid samples as a result of mixing two or more reactants.  (Note: </a:t>
            </a:r>
            <a:r>
              <a:rPr lang="en-US" sz="1500" i="1" dirty="0">
                <a:uFill>
                  <a:solidFill>
                    <a:schemeClr val="bg1"/>
                  </a:solidFill>
                </a:uFill>
                <a:latin typeface="Times New Roman" panose="02020603050405020304" pitchFamily="18" charset="0"/>
                <a:ea typeface="Tahoma" panose="020B0604030504040204" pitchFamily="34" charset="0"/>
                <a:cs typeface="Times New Roman" panose="02020603050405020304" pitchFamily="18" charset="0"/>
              </a:rPr>
              <a:t>Liquid samples only.</a:t>
            </a:r>
            <a:r>
              <a:rPr lang="en-US" sz="1500" dirty="0">
                <a:uFill>
                  <a:solidFill>
                    <a:schemeClr val="bg1"/>
                  </a:solidFill>
                </a:uFill>
                <a:latin typeface="Times New Roman" panose="02020603050405020304" pitchFamily="18" charset="0"/>
                <a:ea typeface="Tahoma" panose="020B0604030504040204" pitchFamily="34" charset="0"/>
                <a:cs typeface="Times New Roman" panose="02020603050405020304" pitchFamily="18" charset="0"/>
              </a:rPr>
              <a:t>)</a:t>
            </a:r>
          </a:p>
          <a:p>
            <a:endParaRPr lang="en-US" sz="1500" dirty="0">
              <a:uFill>
                <a:solidFill>
                  <a:schemeClr val="bg1"/>
                </a:solidFill>
              </a:uFill>
              <a:latin typeface="Times New Roman" panose="02020603050405020304" pitchFamily="18" charset="0"/>
              <a:ea typeface="Tahoma" panose="020B0604030504040204" pitchFamily="34" charset="0"/>
              <a:cs typeface="Times New Roman" panose="02020603050405020304" pitchFamily="18" charset="0"/>
            </a:endParaRPr>
          </a:p>
          <a:p>
            <a:r>
              <a:rPr lang="en-US" sz="1500" b="1" dirty="0" err="1">
                <a:uFill>
                  <a:solidFill>
                    <a:schemeClr val="bg1"/>
                  </a:solidFill>
                </a:uFill>
                <a:latin typeface="Times New Roman" panose="02020603050405020304" pitchFamily="18" charset="0"/>
                <a:ea typeface="Tahoma" panose="020B0604030504040204" pitchFamily="34" charset="0"/>
                <a:cs typeface="Times New Roman" panose="02020603050405020304" pitchFamily="18" charset="0"/>
              </a:rPr>
              <a:t>Thermogravimetric</a:t>
            </a:r>
            <a:r>
              <a:rPr lang="en-US" sz="1500" b="1" dirty="0">
                <a:uFill>
                  <a:solidFill>
                    <a:schemeClr val="bg1"/>
                  </a:solidFill>
                </a:uFill>
                <a:latin typeface="Times New Roman" panose="02020603050405020304" pitchFamily="18" charset="0"/>
                <a:ea typeface="Tahoma" panose="020B0604030504040204" pitchFamily="34" charset="0"/>
                <a:cs typeface="Times New Roman" panose="02020603050405020304" pitchFamily="18" charset="0"/>
              </a:rPr>
              <a:t> Analyzer (TGA)</a:t>
            </a:r>
            <a:r>
              <a:rPr lang="en-US" sz="1500" dirty="0">
                <a:uFill>
                  <a:solidFill>
                    <a:schemeClr val="bg1"/>
                  </a:solidFill>
                </a:uFill>
                <a:latin typeface="Times New Roman" panose="02020603050405020304" pitchFamily="18" charset="0"/>
                <a:ea typeface="Tahoma" panose="020B0604030504040204" pitchFamily="34" charset="0"/>
                <a:cs typeface="Times New Roman" panose="02020603050405020304" pitchFamily="18" charset="0"/>
              </a:rPr>
              <a:t> – Measuring the sample weight changes over a given temperature and pressure range under specific environmental conditions. (NOTE: </a:t>
            </a:r>
            <a:r>
              <a:rPr lang="en-US" sz="1500" i="1" dirty="0">
                <a:uFill>
                  <a:solidFill>
                    <a:schemeClr val="bg1"/>
                  </a:solidFill>
                </a:uFill>
                <a:latin typeface="Times New Roman" panose="02020603050405020304" pitchFamily="18" charset="0"/>
                <a:ea typeface="Tahoma" panose="020B0604030504040204" pitchFamily="34" charset="0"/>
                <a:cs typeface="Times New Roman" panose="02020603050405020304" pitchFamily="18" charset="0"/>
              </a:rPr>
              <a:t>No corrosive gases can be used.</a:t>
            </a:r>
            <a:r>
              <a:rPr lang="en-US" sz="1500" dirty="0">
                <a:uFill>
                  <a:solidFill>
                    <a:schemeClr val="bg1"/>
                  </a:solidFill>
                </a:uFill>
                <a:latin typeface="Times New Roman" panose="02020603050405020304" pitchFamily="18" charset="0"/>
                <a:ea typeface="Tahoma" panose="020B0604030504040204" pitchFamily="34" charset="0"/>
                <a:cs typeface="Times New Roman" panose="02020603050405020304" pitchFamily="18" charset="0"/>
              </a:rPr>
              <a:t>)</a:t>
            </a:r>
          </a:p>
          <a:p>
            <a:endParaRPr lang="en-US" sz="1500" dirty="0">
              <a:uFill>
                <a:solidFill>
                  <a:schemeClr val="bg1"/>
                </a:solidFill>
              </a:uFill>
              <a:latin typeface="Times New Roman" panose="02020603050405020304" pitchFamily="18" charset="0"/>
              <a:ea typeface="Tahoma" panose="020B0604030504040204" pitchFamily="34" charset="0"/>
              <a:cs typeface="Times New Roman" panose="02020603050405020304" pitchFamily="18" charset="0"/>
            </a:endParaRPr>
          </a:p>
          <a:p>
            <a:r>
              <a:rPr lang="en-US" sz="1500" b="1" dirty="0">
                <a:uFill>
                  <a:solidFill>
                    <a:schemeClr val="bg1"/>
                  </a:solidFill>
                </a:uFill>
                <a:latin typeface="Times New Roman" panose="02020603050405020304" pitchFamily="18" charset="0"/>
                <a:ea typeface="Tahoma" panose="020B0604030504040204" pitchFamily="34" charset="0"/>
                <a:cs typeface="Times New Roman" panose="02020603050405020304" pitchFamily="18" charset="0"/>
              </a:rPr>
              <a:t>Differential Scanning Calorimeter (DSC-Diamond) </a:t>
            </a:r>
            <a:r>
              <a:rPr lang="en-US" sz="1500" dirty="0">
                <a:uFill>
                  <a:solidFill>
                    <a:schemeClr val="bg1"/>
                  </a:solidFill>
                </a:uFill>
                <a:latin typeface="Times New Roman" panose="02020603050405020304" pitchFamily="18" charset="0"/>
                <a:ea typeface="Tahoma" panose="020B0604030504040204" pitchFamily="34" charset="0"/>
                <a:cs typeface="Times New Roman" panose="02020603050405020304" pitchFamily="18" charset="0"/>
              </a:rPr>
              <a:t>– Measuring the amount of energy (heat) absorbed or released by a sample as it is heated, cooled or held at a constant (isothermal) temperature.  This instrument is best used for studies at temperatures of 400°C and lower.</a:t>
            </a:r>
          </a:p>
        </p:txBody>
      </p:sp>
      <p:pic>
        <p:nvPicPr>
          <p:cNvPr id="11" name="Picture 10">
            <a:extLst>
              <a:ext uri="{FF2B5EF4-FFF2-40B4-BE49-F238E27FC236}">
                <a16:creationId xmlns:a16="http://schemas.microsoft.com/office/drawing/2014/main" id="{B565E03C-33CB-4424-B7F4-3E3BBB1F908A}"/>
              </a:ext>
            </a:extLst>
          </p:cNvPr>
          <p:cNvPicPr>
            <a:picLocks noChangeAspect="1"/>
          </p:cNvPicPr>
          <p:nvPr/>
        </p:nvPicPr>
        <p:blipFill rotWithShape="1">
          <a:blip r:embed="rId8"/>
          <a:srcRect b="60481"/>
          <a:stretch/>
        </p:blipFill>
        <p:spPr>
          <a:xfrm>
            <a:off x="5555728" y="1665587"/>
            <a:ext cx="1914286" cy="1362475"/>
          </a:xfrm>
          <a:prstGeom prst="rect">
            <a:avLst/>
          </a:prstGeom>
        </p:spPr>
      </p:pic>
      <p:pic>
        <p:nvPicPr>
          <p:cNvPr id="13" name="Picture 12">
            <a:extLst>
              <a:ext uri="{FF2B5EF4-FFF2-40B4-BE49-F238E27FC236}">
                <a16:creationId xmlns:a16="http://schemas.microsoft.com/office/drawing/2014/main" id="{B13626C2-DFFA-4A85-B354-C3ED9DE8E7F5}"/>
              </a:ext>
            </a:extLst>
          </p:cNvPr>
          <p:cNvPicPr>
            <a:picLocks noChangeAspect="1"/>
          </p:cNvPicPr>
          <p:nvPr/>
        </p:nvPicPr>
        <p:blipFill rotWithShape="1">
          <a:blip r:embed="rId8"/>
          <a:srcRect t="40035" r="4651" b="5435"/>
          <a:stretch/>
        </p:blipFill>
        <p:spPr>
          <a:xfrm>
            <a:off x="7944308" y="1464176"/>
            <a:ext cx="1825252" cy="1880017"/>
          </a:xfrm>
          <a:prstGeom prst="rect">
            <a:avLst/>
          </a:prstGeom>
        </p:spPr>
      </p:pic>
    </p:spTree>
    <p:extLst>
      <p:ext uri="{BB962C8B-B14F-4D97-AF65-F5344CB8AC3E}">
        <p14:creationId xmlns:p14="http://schemas.microsoft.com/office/powerpoint/2010/main" val="1235715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4753878"/>
          </a:xfrm>
          <a:prstGeom prst="rect">
            <a:avLst/>
          </a:prstGeom>
        </p:spPr>
      </p:pic>
      <p:pic>
        <p:nvPicPr>
          <p:cNvPr id="8" name="Picture 7">
            <a:extLst>
              <a:ext uri="{FF2B5EF4-FFF2-40B4-BE49-F238E27FC236}">
                <a16:creationId xmlns:a16="http://schemas.microsoft.com/office/drawing/2014/main" id="{D8ABE3CB-E550-F243-9555-2B63EEA54AE1}"/>
              </a:ext>
            </a:extLst>
          </p:cNvPr>
          <p:cNvPicPr>
            <a:picLocks noChangeAspect="1"/>
          </p:cNvPicPr>
          <p:nvPr/>
        </p:nvPicPr>
        <p:blipFill>
          <a:blip r:embed="rId4"/>
          <a:stretch>
            <a:fillRect/>
          </a:stretch>
        </p:blipFill>
        <p:spPr>
          <a:xfrm>
            <a:off x="9664831" y="4042012"/>
            <a:ext cx="2527169" cy="2815988"/>
          </a:xfrm>
          <a:prstGeom prst="rect">
            <a:avLst/>
          </a:prstGeom>
        </p:spPr>
      </p:pic>
      <p:sp>
        <p:nvSpPr>
          <p:cNvPr id="9" name="Rectangle 8">
            <a:extLst>
              <a:ext uri="{FF2B5EF4-FFF2-40B4-BE49-F238E27FC236}">
                <a16:creationId xmlns:a16="http://schemas.microsoft.com/office/drawing/2014/main" id="{5CA2BB5F-B367-FE4E-99EE-AF8237CD4C5F}"/>
              </a:ext>
            </a:extLst>
          </p:cNvPr>
          <p:cNvSpPr/>
          <p:nvPr/>
        </p:nvSpPr>
        <p:spPr>
          <a:xfrm>
            <a:off x="6973318" y="4569212"/>
            <a:ext cx="2390398" cy="584775"/>
          </a:xfrm>
          <a:prstGeom prst="rect">
            <a:avLst/>
          </a:prstGeom>
        </p:spPr>
        <p:txBody>
          <a:bodyPr wrap="none">
            <a:spAutoFit/>
          </a:bodyPr>
          <a:lstStyle/>
          <a:p>
            <a:pPr algn="ctr"/>
            <a:r>
              <a:rPr lang="en-US" altLang="en-US" b="1" dirty="0">
                <a:latin typeface="Times New Roman" panose="02020603050405020304" pitchFamily="18" charset="0"/>
                <a:cs typeface="Times New Roman" panose="02020603050405020304" pitchFamily="18" charset="0"/>
              </a:rPr>
              <a:t>3Flex analyzer</a:t>
            </a:r>
          </a:p>
          <a:p>
            <a:r>
              <a:rPr lang="en-US" altLang="en-US" sz="1400" b="1" dirty="0">
                <a:latin typeface="Times New Roman" panose="02020603050405020304" pitchFamily="18" charset="0"/>
                <a:cs typeface="Times New Roman" panose="02020603050405020304" pitchFamily="18" charset="0"/>
              </a:rPr>
              <a:t>(</a:t>
            </a:r>
            <a:r>
              <a:rPr lang="en-US" altLang="en-US" sz="1400" b="1" dirty="0" err="1">
                <a:latin typeface="Times New Roman" panose="02020603050405020304" pitchFamily="18" charset="0"/>
                <a:cs typeface="Times New Roman" panose="02020603050405020304" pitchFamily="18" charset="0"/>
              </a:rPr>
              <a:t>Physi</a:t>
            </a:r>
            <a:r>
              <a:rPr lang="en-US" altLang="en-US" sz="1400" b="1" dirty="0">
                <a:latin typeface="Times New Roman" panose="02020603050405020304" pitchFamily="18" charset="0"/>
                <a:cs typeface="Times New Roman" panose="02020603050405020304" pitchFamily="18" charset="0"/>
              </a:rPr>
              <a:t> </a:t>
            </a:r>
            <a:r>
              <a:rPr lang="en-US" altLang="en-US" sz="1400" b="1" dirty="0" err="1">
                <a:latin typeface="Times New Roman" panose="02020603050405020304" pitchFamily="18" charset="0"/>
                <a:cs typeface="Times New Roman" panose="02020603050405020304" pitchFamily="18" charset="0"/>
              </a:rPr>
              <a:t>config</a:t>
            </a:r>
            <a:r>
              <a:rPr lang="en-US" altLang="en-US" sz="1400" b="1" dirty="0">
                <a:latin typeface="Times New Roman" panose="02020603050405020304" pitchFamily="18" charset="0"/>
                <a:cs typeface="Times New Roman" panose="02020603050405020304" pitchFamily="18" charset="0"/>
              </a:rPr>
              <a:t>, </a:t>
            </a:r>
            <a:r>
              <a:rPr lang="en-US" altLang="en-US" sz="1400" b="1" dirty="0" err="1">
                <a:latin typeface="Times New Roman" panose="02020603050405020304" pitchFamily="18" charset="0"/>
                <a:cs typeface="Times New Roman" panose="02020603050405020304" pitchFamily="18" charset="0"/>
              </a:rPr>
              <a:t>Chemi</a:t>
            </a:r>
            <a:r>
              <a:rPr lang="en-US" altLang="en-US" sz="1400" b="1" dirty="0">
                <a:latin typeface="Times New Roman" panose="02020603050405020304" pitchFamily="18" charset="0"/>
                <a:cs typeface="Times New Roman" panose="02020603050405020304" pitchFamily="18" charset="0"/>
              </a:rPr>
              <a:t> </a:t>
            </a:r>
            <a:r>
              <a:rPr lang="en-US" altLang="en-US" sz="1400" b="1" dirty="0" err="1">
                <a:latin typeface="Times New Roman" panose="02020603050405020304" pitchFamily="18" charset="0"/>
                <a:cs typeface="Times New Roman" panose="02020603050405020304" pitchFamily="18" charset="0"/>
              </a:rPr>
              <a:t>config</a:t>
            </a:r>
            <a:r>
              <a:rPr lang="en-US" altLang="en-US" sz="1400" b="1" dirty="0">
                <a:latin typeface="Times New Roman" panose="02020603050405020304" pitchFamily="18" charset="0"/>
                <a:cs typeface="Times New Roman" panose="02020603050405020304" pitchFamily="18" charset="0"/>
              </a:rPr>
              <a:t>) </a:t>
            </a:r>
            <a:endParaRPr lang="en-US" sz="1400" dirty="0"/>
          </a:p>
        </p:txBody>
      </p:sp>
      <p:sp>
        <p:nvSpPr>
          <p:cNvPr id="10" name="TextBox 9">
            <a:extLst>
              <a:ext uri="{FF2B5EF4-FFF2-40B4-BE49-F238E27FC236}">
                <a16:creationId xmlns:a16="http://schemas.microsoft.com/office/drawing/2014/main" id="{2737BDC0-0A22-9A46-9E5E-B901BCE95A43}"/>
              </a:ext>
            </a:extLst>
          </p:cNvPr>
          <p:cNvSpPr txBox="1"/>
          <p:nvPr/>
        </p:nvSpPr>
        <p:spPr>
          <a:xfrm>
            <a:off x="7426806" y="6176913"/>
            <a:ext cx="2067874" cy="369332"/>
          </a:xfrm>
          <a:prstGeom prst="rect">
            <a:avLst/>
          </a:prstGeom>
          <a:noFill/>
        </p:spPr>
        <p:txBody>
          <a:bodyPr wrap="none" rtlCol="0">
            <a:spAutoFit/>
          </a:bodyPr>
          <a:lstStyle/>
          <a:p>
            <a:r>
              <a:rPr lang="en-US" altLang="en-US" b="1" dirty="0" err="1">
                <a:latin typeface="Times New Roman" panose="02020603050405020304" pitchFamily="18" charset="0"/>
                <a:cs typeface="Times New Roman" panose="02020603050405020304" pitchFamily="18" charset="0"/>
              </a:rPr>
              <a:t>SmartVac</a:t>
            </a:r>
            <a:r>
              <a:rPr lang="en-US" altLang="en-US" b="1" dirty="0">
                <a:latin typeface="Times New Roman" panose="02020603050405020304" pitchFamily="18" charset="0"/>
                <a:cs typeface="Times New Roman" panose="02020603050405020304" pitchFamily="18" charset="0"/>
              </a:rPr>
              <a:t> degasser</a:t>
            </a:r>
            <a:endParaRPr lang="en-US" dirty="0"/>
          </a:p>
        </p:txBody>
      </p:sp>
      <p:sp>
        <p:nvSpPr>
          <p:cNvPr id="5" name="Rectangle 3">
            <a:extLst>
              <a:ext uri="{FF2B5EF4-FFF2-40B4-BE49-F238E27FC236}">
                <a16:creationId xmlns:a16="http://schemas.microsoft.com/office/drawing/2014/main" id="{3587A210-0B4C-B64E-83DB-D002377B14E7}"/>
              </a:ext>
            </a:extLst>
          </p:cNvPr>
          <p:cNvSpPr txBox="1">
            <a:spLocks noChangeArrowheads="1"/>
          </p:cNvSpPr>
          <p:nvPr/>
        </p:nvSpPr>
        <p:spPr>
          <a:xfrm>
            <a:off x="13894" y="1233480"/>
            <a:ext cx="6554203" cy="56245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itchFamily="2" charset="2"/>
              <a:buNone/>
            </a:pPr>
            <a:r>
              <a:rPr lang="en-US" altLang="en-US" u="sng" dirty="0">
                <a:solidFill>
                  <a:srgbClr val="002060"/>
                </a:solidFill>
                <a:latin typeface="Times New Roman" panose="02020603050405020304" pitchFamily="18" charset="0"/>
                <a:cs typeface="Times New Roman" panose="02020603050405020304" pitchFamily="18" charset="0"/>
              </a:rPr>
              <a:t>Surface Analysis – Client and Tech-run</a:t>
            </a:r>
          </a:p>
          <a:p>
            <a:pPr>
              <a:buFont typeface="Wingdings" pitchFamily="2" charset="2"/>
              <a:buNone/>
            </a:pPr>
            <a:endParaRPr lang="en-US" altLang="en-US" sz="1000" dirty="0">
              <a:latin typeface="Times New Roman" panose="02020603050405020304" pitchFamily="18" charset="0"/>
              <a:cs typeface="Times New Roman" panose="02020603050405020304" pitchFamily="18" charset="0"/>
            </a:endParaRPr>
          </a:p>
          <a:p>
            <a:pPr marL="0">
              <a:spcBef>
                <a:spcPts val="0"/>
              </a:spcBef>
              <a:buFont typeface="Wingdings" pitchFamily="2" charset="2"/>
              <a:buNone/>
            </a:pPr>
            <a:r>
              <a:rPr lang="en-US" altLang="en-US" sz="2000" b="1" dirty="0" err="1">
                <a:latin typeface="Times New Roman" panose="02020603050405020304" pitchFamily="18" charset="0"/>
                <a:cs typeface="Times New Roman" panose="02020603050405020304" pitchFamily="18" charset="0"/>
              </a:rPr>
              <a:t>Micromeritics</a:t>
            </a:r>
            <a:r>
              <a:rPr lang="en-US" altLang="en-US" sz="2000" b="1" dirty="0">
                <a:latin typeface="Times New Roman" panose="02020603050405020304" pitchFamily="18" charset="0"/>
                <a:cs typeface="Times New Roman" panose="02020603050405020304" pitchFamily="18" charset="0"/>
              </a:rPr>
              <a:t> 3Flex analyzer and </a:t>
            </a:r>
            <a:r>
              <a:rPr lang="en-US" altLang="en-US" sz="2000" b="1" dirty="0" err="1">
                <a:latin typeface="Times New Roman" panose="02020603050405020304" pitchFamily="18" charset="0"/>
                <a:cs typeface="Times New Roman" panose="02020603050405020304" pitchFamily="18" charset="0"/>
              </a:rPr>
              <a:t>SmartVac</a:t>
            </a:r>
            <a:r>
              <a:rPr lang="en-US" altLang="en-US" sz="2000" b="1" dirty="0">
                <a:latin typeface="Times New Roman" panose="02020603050405020304" pitchFamily="18" charset="0"/>
                <a:cs typeface="Times New Roman" panose="02020603050405020304" pitchFamily="18" charset="0"/>
              </a:rPr>
              <a:t> degasser</a:t>
            </a:r>
          </a:p>
          <a:p>
            <a:pPr marL="0">
              <a:spcBef>
                <a:spcPts val="0"/>
              </a:spcBef>
              <a:buFont typeface="Wingdings" pitchFamily="2" charset="2"/>
              <a:buNone/>
            </a:pPr>
            <a:endParaRPr lang="en-US" altLang="en-US" sz="1700" dirty="0">
              <a:latin typeface="Times New Roman" panose="02020603050405020304" pitchFamily="18" charset="0"/>
              <a:cs typeface="Times New Roman" panose="02020603050405020304" pitchFamily="18" charset="0"/>
            </a:endParaRPr>
          </a:p>
          <a:p>
            <a:pPr marL="57150" indent="-285750">
              <a:spcBef>
                <a:spcPts val="0"/>
              </a:spcBef>
            </a:pPr>
            <a:r>
              <a:rPr lang="en-US" altLang="en-US" sz="1600" dirty="0">
                <a:latin typeface="Times New Roman" panose="02020603050405020304" pitchFamily="18" charset="0"/>
                <a:cs typeface="Times New Roman" panose="02020603050405020304" pitchFamily="18" charset="0"/>
              </a:rPr>
              <a:t>Technician run or client run after training</a:t>
            </a:r>
          </a:p>
          <a:p>
            <a:pPr marL="57150" indent="-285750">
              <a:spcBef>
                <a:spcPts val="0"/>
              </a:spcBef>
            </a:pPr>
            <a:r>
              <a:rPr lang="en-US" altLang="en-US" sz="1600" dirty="0">
                <a:latin typeface="Times New Roman" panose="02020603050405020304" pitchFamily="18" charset="0"/>
                <a:cs typeface="Times New Roman" panose="02020603050405020304" pitchFamily="18" charset="0"/>
              </a:rPr>
              <a:t>Solid samples only.</a:t>
            </a:r>
          </a:p>
          <a:p>
            <a:pPr marL="57150" indent="-285750">
              <a:spcBef>
                <a:spcPts val="0"/>
              </a:spcBef>
            </a:pPr>
            <a:r>
              <a:rPr lang="en-US" altLang="en-US" sz="1600" dirty="0">
                <a:latin typeface="Times New Roman" panose="02020603050405020304" pitchFamily="18" charset="0"/>
                <a:cs typeface="Times New Roman" panose="02020603050405020304" pitchFamily="18" charset="0"/>
              </a:rPr>
              <a:t>Gas selections should be discussed with the technician.</a:t>
            </a:r>
          </a:p>
          <a:p>
            <a:pPr marL="0">
              <a:spcBef>
                <a:spcPts val="0"/>
              </a:spcBef>
              <a:buFont typeface="Wingdings" pitchFamily="2" charset="2"/>
              <a:buNone/>
            </a:pPr>
            <a:endParaRPr lang="en-US" altLang="en-US" sz="1700" dirty="0">
              <a:latin typeface="Times New Roman" panose="02020603050405020304" pitchFamily="18" charset="0"/>
              <a:cs typeface="Times New Roman" panose="02020603050405020304" pitchFamily="18" charset="0"/>
            </a:endParaRPr>
          </a:p>
          <a:p>
            <a:pPr marL="0">
              <a:spcBef>
                <a:spcPts val="0"/>
              </a:spcBef>
              <a:buFont typeface="Wingdings" pitchFamily="2" charset="2"/>
              <a:buNone/>
            </a:pPr>
            <a:r>
              <a:rPr lang="en-US" altLang="en-US" sz="1800" b="1" dirty="0" err="1">
                <a:latin typeface="Times New Roman" panose="02020603050405020304" pitchFamily="18" charset="0"/>
                <a:cs typeface="Times New Roman" panose="02020603050405020304" pitchFamily="18" charset="0"/>
              </a:rPr>
              <a:t>Physisorption</a:t>
            </a:r>
            <a:r>
              <a:rPr lang="en-US" altLang="en-US" sz="1800" dirty="0">
                <a:latin typeface="Times New Roman" panose="02020603050405020304" pitchFamily="18" charset="0"/>
                <a:cs typeface="Times New Roman" panose="02020603050405020304" pitchFamily="18" charset="0"/>
              </a:rPr>
              <a:t> – weak interactions occur between the </a:t>
            </a:r>
            <a:r>
              <a:rPr lang="en-US" altLang="en-US" sz="1800" dirty="0" err="1">
                <a:latin typeface="Times New Roman" panose="02020603050405020304" pitchFamily="18" charset="0"/>
                <a:cs typeface="Times New Roman" panose="02020603050405020304" pitchFamily="18" charset="0"/>
              </a:rPr>
              <a:t>adsorbate</a:t>
            </a:r>
            <a:r>
              <a:rPr lang="en-US" altLang="en-US" sz="1800" dirty="0">
                <a:latin typeface="Times New Roman" panose="02020603050405020304" pitchFamily="18" charset="0"/>
                <a:cs typeface="Times New Roman" panose="02020603050405020304" pitchFamily="18" charset="0"/>
              </a:rPr>
              <a:t> and the solid surface.  Reversible.</a:t>
            </a:r>
          </a:p>
          <a:p>
            <a:pPr lvl="1">
              <a:spcBef>
                <a:spcPts val="0"/>
              </a:spcBef>
            </a:pPr>
            <a:r>
              <a:rPr lang="en-US" altLang="en-US" sz="1600" dirty="0">
                <a:latin typeface="Times New Roman" panose="02020603050405020304" pitchFamily="18" charset="0"/>
                <a:cs typeface="Times New Roman" panose="02020603050405020304" pitchFamily="18" charset="0"/>
              </a:rPr>
              <a:t>surface area (BET), </a:t>
            </a:r>
            <a:r>
              <a:rPr lang="en-US" altLang="en-US" sz="1600" dirty="0" err="1">
                <a:latin typeface="Times New Roman" panose="02020603050405020304" pitchFamily="18" charset="0"/>
                <a:cs typeface="Times New Roman" panose="02020603050405020304" pitchFamily="18" charset="0"/>
              </a:rPr>
              <a:t>mesopore</a:t>
            </a:r>
            <a:r>
              <a:rPr lang="en-US" altLang="en-US" sz="1600" dirty="0">
                <a:latin typeface="Times New Roman" panose="02020603050405020304" pitchFamily="18" charset="0"/>
                <a:cs typeface="Times New Roman" panose="02020603050405020304" pitchFamily="18" charset="0"/>
              </a:rPr>
              <a:t>/</a:t>
            </a:r>
            <a:r>
              <a:rPr lang="en-US" altLang="en-US" sz="1600" dirty="0" err="1">
                <a:latin typeface="Times New Roman" panose="02020603050405020304" pitchFamily="18" charset="0"/>
                <a:cs typeface="Times New Roman" panose="02020603050405020304" pitchFamily="18" charset="0"/>
              </a:rPr>
              <a:t>micropore</a:t>
            </a:r>
            <a:r>
              <a:rPr lang="en-US" altLang="en-US" sz="1600" dirty="0">
                <a:latin typeface="Times New Roman" panose="02020603050405020304" pitchFamily="18" charset="0"/>
                <a:cs typeface="Times New Roman" panose="02020603050405020304" pitchFamily="18" charset="0"/>
              </a:rPr>
              <a:t> (pore size, pore volume)</a:t>
            </a:r>
          </a:p>
          <a:p>
            <a:pPr lvl="1">
              <a:spcBef>
                <a:spcPts val="0"/>
              </a:spcBef>
            </a:pPr>
            <a:r>
              <a:rPr lang="en-US" altLang="en-US" sz="1600" dirty="0">
                <a:latin typeface="Times New Roman" panose="02020603050405020304" pitchFamily="18" charset="0"/>
                <a:cs typeface="Times New Roman" panose="02020603050405020304" pitchFamily="18" charset="0"/>
              </a:rPr>
              <a:t>adsorption, desorption, isotherms, vapor adsorption</a:t>
            </a:r>
          </a:p>
          <a:p>
            <a:pPr marL="0">
              <a:spcBef>
                <a:spcPts val="0"/>
              </a:spcBef>
              <a:buFont typeface="Wingdings" pitchFamily="2" charset="2"/>
              <a:buNone/>
            </a:pPr>
            <a:endParaRPr lang="en-US" altLang="en-US" sz="1400" dirty="0">
              <a:latin typeface="Times New Roman" panose="02020603050405020304" pitchFamily="18" charset="0"/>
              <a:cs typeface="Times New Roman" panose="02020603050405020304" pitchFamily="18" charset="0"/>
            </a:endParaRPr>
          </a:p>
          <a:p>
            <a:pPr marL="0">
              <a:spcBef>
                <a:spcPts val="0"/>
              </a:spcBef>
              <a:buFont typeface="Wingdings" pitchFamily="2" charset="2"/>
              <a:buNone/>
            </a:pPr>
            <a:r>
              <a:rPr lang="en-US" altLang="en-US" sz="1800" b="1" dirty="0">
                <a:latin typeface="Times New Roman" panose="02020603050405020304" pitchFamily="18" charset="0"/>
                <a:cs typeface="Times New Roman" panose="02020603050405020304" pitchFamily="18" charset="0"/>
              </a:rPr>
              <a:t>Chemisorption</a:t>
            </a:r>
            <a:r>
              <a:rPr lang="en-US" altLang="en-US" sz="1800" dirty="0">
                <a:latin typeface="Times New Roman" panose="02020603050405020304" pitchFamily="18" charset="0"/>
                <a:cs typeface="Times New Roman" panose="02020603050405020304" pitchFamily="18" charset="0"/>
              </a:rPr>
              <a:t> – strong interactions/</a:t>
            </a:r>
            <a:r>
              <a:rPr lang="en-US" altLang="en-US" sz="1800" dirty="0" err="1">
                <a:latin typeface="Times New Roman" panose="02020603050405020304" pitchFamily="18" charset="0"/>
                <a:cs typeface="Times New Roman" panose="02020603050405020304" pitchFamily="18" charset="0"/>
              </a:rPr>
              <a:t>bondings</a:t>
            </a:r>
            <a:r>
              <a:rPr lang="en-US" altLang="en-US" sz="1800" dirty="0">
                <a:latin typeface="Times New Roman" panose="02020603050405020304" pitchFamily="18" charset="0"/>
                <a:cs typeface="Times New Roman" panose="02020603050405020304" pitchFamily="18" charset="0"/>
              </a:rPr>
              <a:t> occur between the </a:t>
            </a:r>
            <a:r>
              <a:rPr lang="en-US" altLang="en-US" sz="1800" dirty="0" err="1">
                <a:latin typeface="Times New Roman" panose="02020603050405020304" pitchFamily="18" charset="0"/>
                <a:cs typeface="Times New Roman" panose="02020603050405020304" pitchFamily="18" charset="0"/>
              </a:rPr>
              <a:t>adsorbate</a:t>
            </a:r>
            <a:r>
              <a:rPr lang="en-US" altLang="en-US" sz="1800" dirty="0">
                <a:latin typeface="Times New Roman" panose="02020603050405020304" pitchFamily="18" charset="0"/>
                <a:cs typeface="Times New Roman" panose="02020603050405020304" pitchFamily="18" charset="0"/>
              </a:rPr>
              <a:t> and the solid surface.  Non-reversible.</a:t>
            </a:r>
          </a:p>
          <a:p>
            <a:pPr lvl="1">
              <a:spcBef>
                <a:spcPts val="0"/>
              </a:spcBef>
            </a:pPr>
            <a:r>
              <a:rPr lang="en-US" altLang="en-US" sz="1600" dirty="0">
                <a:latin typeface="Times New Roman" panose="02020603050405020304" pitchFamily="18" charset="0"/>
                <a:cs typeface="Times New Roman" panose="02020603050405020304" pitchFamily="18" charset="0"/>
              </a:rPr>
              <a:t>static/dynamic, temperature-programmed analyses</a:t>
            </a:r>
          </a:p>
          <a:p>
            <a:pPr lvl="1">
              <a:spcBef>
                <a:spcPts val="0"/>
              </a:spcBef>
            </a:pPr>
            <a:r>
              <a:rPr lang="en-US" altLang="en-US" sz="1600" dirty="0">
                <a:latin typeface="Times New Roman" panose="02020603050405020304" pitchFamily="18" charset="0"/>
                <a:cs typeface="Times New Roman" panose="02020603050405020304" pitchFamily="18" charset="0"/>
              </a:rPr>
              <a:t>heat of adsorption/desorption</a:t>
            </a:r>
          </a:p>
          <a:p>
            <a:pPr marL="0">
              <a:spcBef>
                <a:spcPts val="0"/>
              </a:spcBef>
              <a:buFont typeface="Wingdings" pitchFamily="2" charset="2"/>
              <a:buNone/>
            </a:pPr>
            <a:r>
              <a:rPr lang="en-US" altLang="en-US" sz="1700" dirty="0">
                <a:latin typeface="Times New Roman" panose="02020603050405020304" pitchFamily="18" charset="0"/>
                <a:cs typeface="Times New Roman" panose="02020603050405020304" pitchFamily="18" charset="0"/>
              </a:rPr>
              <a:t>	</a:t>
            </a:r>
          </a:p>
        </p:txBody>
      </p:sp>
      <p:pic>
        <p:nvPicPr>
          <p:cNvPr id="1026" name="Picture 2" descr="https://s3-us-west-2.amazonaws.com/s.cdpn.io/240659/3Flex_Bund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6641" y="1233480"/>
            <a:ext cx="3798594" cy="3137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073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46"/>
            <a:ext cx="12192000" cy="4753878"/>
          </a:xfrm>
          <a:prstGeom prst="rect">
            <a:avLst/>
          </a:prstGeom>
        </p:spPr>
      </p:pic>
      <p:grpSp>
        <p:nvGrpSpPr>
          <p:cNvPr id="6" name="Group 5"/>
          <p:cNvGrpSpPr/>
          <p:nvPr/>
        </p:nvGrpSpPr>
        <p:grpSpPr>
          <a:xfrm>
            <a:off x="376058" y="1672588"/>
            <a:ext cx="9287812" cy="5152382"/>
            <a:chOff x="677662" y="1270659"/>
            <a:chExt cx="9287812" cy="5152382"/>
          </a:xfrm>
        </p:grpSpPr>
        <p:pic>
          <p:nvPicPr>
            <p:cNvPr id="3" name="Picture 2"/>
            <p:cNvPicPr>
              <a:picLocks noChangeAspect="1"/>
            </p:cNvPicPr>
            <p:nvPr/>
          </p:nvPicPr>
          <p:blipFill>
            <a:blip r:embed="rId4"/>
            <a:stretch>
              <a:fillRect/>
            </a:stretch>
          </p:blipFill>
          <p:spPr>
            <a:xfrm>
              <a:off x="1318459" y="1996776"/>
              <a:ext cx="3535146" cy="1513043"/>
            </a:xfrm>
            <a:prstGeom prst="rect">
              <a:avLst/>
            </a:prstGeom>
          </p:spPr>
        </p:pic>
        <p:sp>
          <p:nvSpPr>
            <p:cNvPr id="4" name="TextBox 3"/>
            <p:cNvSpPr txBox="1"/>
            <p:nvPr/>
          </p:nvSpPr>
          <p:spPr>
            <a:xfrm>
              <a:off x="1318459" y="1315298"/>
              <a:ext cx="3086032" cy="646331"/>
            </a:xfrm>
            <a:prstGeom prst="rect">
              <a:avLst/>
            </a:prstGeom>
            <a:noFill/>
          </p:spPr>
          <p:txBody>
            <a:bodyPr wrap="square" rtlCol="0">
              <a:spAutoFit/>
            </a:bodyPr>
            <a:lstStyle/>
            <a:p>
              <a:pPr algn="ctr"/>
              <a:r>
                <a:rPr lang="en-US" u="sng" dirty="0">
                  <a:latin typeface="Times New Roman" charset="0"/>
                  <a:ea typeface="Times New Roman" charset="0"/>
                  <a:cs typeface="Times New Roman" charset="0"/>
                </a:rPr>
                <a:t>CHN Analysis:</a:t>
              </a:r>
              <a:r>
                <a:rPr lang="en-US" dirty="0">
                  <a:latin typeface="Times New Roman" charset="0"/>
                  <a:ea typeface="Times New Roman" charset="0"/>
                  <a:cs typeface="Times New Roman" charset="0"/>
                </a:rPr>
                <a:t> Exeter CE 440</a:t>
              </a:r>
            </a:p>
            <a:p>
              <a:pPr algn="ctr"/>
              <a:r>
                <a:rPr lang="en-US" dirty="0">
                  <a:latin typeface="Times New Roman" charset="0"/>
                  <a:ea typeface="Times New Roman" charset="0"/>
                  <a:cs typeface="Times New Roman" charset="0"/>
                </a:rPr>
                <a:t>Carbon, Hydrogen, Nitrogen</a:t>
              </a:r>
            </a:p>
          </p:txBody>
        </p:sp>
        <p:sp>
          <p:nvSpPr>
            <p:cNvPr id="10" name="TextBox 9"/>
            <p:cNvSpPr txBox="1"/>
            <p:nvPr/>
          </p:nvSpPr>
          <p:spPr>
            <a:xfrm>
              <a:off x="5903778" y="1270659"/>
              <a:ext cx="4061696" cy="646331"/>
            </a:xfrm>
            <a:prstGeom prst="rect">
              <a:avLst/>
            </a:prstGeom>
            <a:noFill/>
          </p:spPr>
          <p:txBody>
            <a:bodyPr wrap="square" rtlCol="0">
              <a:spAutoFit/>
            </a:bodyPr>
            <a:lstStyle/>
            <a:p>
              <a:r>
                <a:rPr lang="en-US" u="sng" dirty="0">
                  <a:latin typeface="Times New Roman" panose="02020603050405020304" pitchFamily="18" charset="0"/>
                  <a:ea typeface="Times New Roman" charset="0"/>
                  <a:cs typeface="Times New Roman" panose="02020603050405020304" pitchFamily="18" charset="0"/>
                </a:rPr>
                <a:t>ICP Analysis:</a:t>
              </a:r>
            </a:p>
            <a:p>
              <a:r>
                <a:rPr lang="en-US" dirty="0">
                  <a:latin typeface="Times New Roman" panose="02020603050405020304" pitchFamily="18" charset="0"/>
                  <a:ea typeface="Times New Roman" charset="0"/>
                  <a:cs typeface="Times New Roman" panose="02020603050405020304" pitchFamily="18" charset="0"/>
                </a:rPr>
                <a:t>All metals plus sulfur and phosphorus</a:t>
              </a:r>
            </a:p>
          </p:txBody>
        </p:sp>
        <p:sp>
          <p:nvSpPr>
            <p:cNvPr id="13" name="TextBox 12"/>
            <p:cNvSpPr txBox="1"/>
            <p:nvPr/>
          </p:nvSpPr>
          <p:spPr>
            <a:xfrm>
              <a:off x="677662" y="4172072"/>
              <a:ext cx="4793673" cy="984885"/>
            </a:xfrm>
            <a:prstGeom prst="rect">
              <a:avLst/>
            </a:prstGeom>
            <a:noFill/>
          </p:spPr>
          <p:txBody>
            <a:bodyPr wrap="square" rtlCol="0">
              <a:spAutoFit/>
            </a:bodyPr>
            <a:lstStyle/>
            <a:p>
              <a:r>
                <a:rPr lang="en-US" u="sng" dirty="0">
                  <a:latin typeface="Times New Roman" charset="0"/>
                  <a:ea typeface="Times New Roman" charset="0"/>
                  <a:cs typeface="Times New Roman" charset="0"/>
                </a:rPr>
                <a:t>Halide Analysis:</a:t>
              </a:r>
              <a:r>
                <a:rPr lang="en-US" dirty="0">
                  <a:latin typeface="Times New Roman" charset="0"/>
                  <a:ea typeface="Times New Roman" charset="0"/>
                  <a:cs typeface="Times New Roman" charset="0"/>
                </a:rPr>
                <a:t>  Ion-Selective Electrodes</a:t>
              </a:r>
            </a:p>
            <a:p>
              <a:pPr algn="ctr"/>
              <a:r>
                <a:rPr lang="en-US" dirty="0">
                  <a:latin typeface="Times New Roman" charset="0"/>
                  <a:ea typeface="Times New Roman" charset="0"/>
                  <a:cs typeface="Times New Roman" charset="0"/>
                </a:rPr>
                <a:t>Cl, Br, F, I</a:t>
              </a:r>
            </a:p>
            <a:p>
              <a:pPr algn="ctr"/>
              <a:endParaRPr lang="en-US" sz="800" dirty="0">
                <a:latin typeface="Times New Roman" charset="0"/>
                <a:ea typeface="Times New Roman" charset="0"/>
                <a:cs typeface="Times New Roman" charset="0"/>
              </a:endParaRPr>
            </a:p>
            <a:p>
              <a:r>
                <a:rPr lang="en-US" sz="1400" dirty="0">
                  <a:latin typeface="Times New Roman" charset="0"/>
                  <a:ea typeface="Times New Roman" charset="0"/>
                  <a:cs typeface="Times New Roman" charset="0"/>
                </a:rPr>
                <a:t>Solids are first combusted via </a:t>
              </a:r>
              <a:r>
                <a:rPr lang="en-US" sz="1400" dirty="0" err="1">
                  <a:latin typeface="Times New Roman" charset="0"/>
                  <a:ea typeface="Times New Roman" charset="0"/>
                  <a:cs typeface="Times New Roman" charset="0"/>
                </a:rPr>
                <a:t>Schöniger</a:t>
              </a:r>
              <a:r>
                <a:rPr lang="en-US" sz="1400" dirty="0">
                  <a:latin typeface="Times New Roman" charset="0"/>
                  <a:ea typeface="Times New Roman" charset="0"/>
                  <a:cs typeface="Times New Roman" charset="0"/>
                </a:rPr>
                <a:t> oxidation flask method.</a:t>
              </a:r>
            </a:p>
          </p:txBody>
        </p:sp>
        <p:pic>
          <p:nvPicPr>
            <p:cNvPr id="8" name="Picture 7"/>
            <p:cNvPicPr>
              <a:picLocks noChangeAspect="1"/>
            </p:cNvPicPr>
            <p:nvPr/>
          </p:nvPicPr>
          <p:blipFill>
            <a:blip r:embed="rId5"/>
            <a:stretch>
              <a:fillRect/>
            </a:stretch>
          </p:blipFill>
          <p:spPr>
            <a:xfrm>
              <a:off x="2285984" y="5156958"/>
              <a:ext cx="1150985" cy="1266083"/>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3560" y="2293577"/>
              <a:ext cx="2867025" cy="1362075"/>
            </a:xfrm>
            <a:prstGeom prst="rect">
              <a:avLst/>
            </a:prstGeom>
          </p:spPr>
        </p:pic>
        <p:sp>
          <p:nvSpPr>
            <p:cNvPr id="18" name="TextBox 17"/>
            <p:cNvSpPr txBox="1"/>
            <p:nvPr/>
          </p:nvSpPr>
          <p:spPr>
            <a:xfrm>
              <a:off x="5903778" y="1966470"/>
              <a:ext cx="3196805" cy="338554"/>
            </a:xfrm>
            <a:prstGeom prst="rect">
              <a:avLst/>
            </a:prstGeom>
            <a:noFill/>
          </p:spPr>
          <p:txBody>
            <a:bodyPr wrap="square" rtlCol="0">
              <a:spAutoFit/>
            </a:bodyPr>
            <a:lstStyle/>
            <a:p>
              <a:r>
                <a:rPr lang="en-US" altLang="en-US" sz="1600" dirty="0">
                  <a:latin typeface="Times New Roman" panose="02020603050405020304" pitchFamily="18" charset="0"/>
                  <a:cs typeface="Times New Roman" panose="02020603050405020304" pitchFamily="18" charset="0"/>
                </a:rPr>
                <a:t>PerkinElmer </a:t>
              </a:r>
              <a:r>
                <a:rPr lang="en-US" altLang="en-US" sz="1600" dirty="0" err="1">
                  <a:latin typeface="Times New Roman" panose="02020603050405020304" pitchFamily="18" charset="0"/>
                  <a:cs typeface="Times New Roman" panose="02020603050405020304" pitchFamily="18" charset="0"/>
                </a:rPr>
                <a:t>NexION</a:t>
              </a:r>
              <a:r>
                <a:rPr lang="en-US" altLang="en-US" sz="1600" dirty="0">
                  <a:latin typeface="Times New Roman" panose="02020603050405020304" pitchFamily="18" charset="0"/>
                  <a:cs typeface="Times New Roman" panose="02020603050405020304" pitchFamily="18" charset="0"/>
                </a:rPr>
                <a:t> 350D ICP-MS</a:t>
              </a:r>
              <a:endParaRPr lang="en-US" sz="1600" dirty="0">
                <a:latin typeface="Times New Roman" panose="02020603050405020304" pitchFamily="18" charset="0"/>
                <a:ea typeface="Times New Roman" charset="0"/>
                <a:cs typeface="Times New Roman" panose="02020603050405020304" pitchFamily="18" charset="0"/>
              </a:endParaRPr>
            </a:p>
          </p:txBody>
        </p:sp>
        <p:sp>
          <p:nvSpPr>
            <p:cNvPr id="19" name="TextBox 18"/>
            <p:cNvSpPr txBox="1"/>
            <p:nvPr/>
          </p:nvSpPr>
          <p:spPr>
            <a:xfrm>
              <a:off x="6053595" y="4048183"/>
              <a:ext cx="3226950" cy="338554"/>
            </a:xfrm>
            <a:prstGeom prst="rect">
              <a:avLst/>
            </a:prstGeom>
            <a:noFill/>
          </p:spPr>
          <p:txBody>
            <a:bodyPr wrap="square" rtlCol="0">
              <a:spAutoFit/>
            </a:bodyPr>
            <a:lstStyle/>
            <a:p>
              <a:r>
                <a:rPr lang="en-US" altLang="en-US" sz="1600" dirty="0">
                  <a:latin typeface="Times New Roman" panose="02020603050405020304" pitchFamily="18" charset="0"/>
                  <a:cs typeface="Times New Roman" panose="02020603050405020304" pitchFamily="18" charset="0"/>
                </a:rPr>
                <a:t>PerkinElmer Optima 8300 </a:t>
              </a:r>
              <a:r>
                <a:rPr lang="en-US" sz="1600" dirty="0">
                  <a:latin typeface="Times New Roman" panose="02020603050405020304" pitchFamily="18" charset="0"/>
                  <a:ea typeface="Times New Roman" charset="0"/>
                  <a:cs typeface="Times New Roman" panose="02020603050405020304" pitchFamily="18" charset="0"/>
                </a:rPr>
                <a:t>ICP-OES</a:t>
              </a:r>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33558" y="4394957"/>
              <a:ext cx="2809875" cy="1524000"/>
            </a:xfrm>
            <a:prstGeom prst="rect">
              <a:avLst/>
            </a:prstGeom>
          </p:spPr>
        </p:pic>
      </p:grpSp>
      <p:sp>
        <p:nvSpPr>
          <p:cNvPr id="15" name="Rectangle 14"/>
          <p:cNvSpPr/>
          <p:nvPr/>
        </p:nvSpPr>
        <p:spPr>
          <a:xfrm>
            <a:off x="10039927" y="4276436"/>
            <a:ext cx="508000" cy="544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 y="1198620"/>
            <a:ext cx="4763589" cy="800219"/>
          </a:xfrm>
          <a:prstGeom prst="rect">
            <a:avLst/>
          </a:prstGeom>
          <a:noFill/>
        </p:spPr>
        <p:txBody>
          <a:bodyPr wrap="square" rtlCol="0">
            <a:spAutoFit/>
          </a:bodyPr>
          <a:lstStyle/>
          <a:p>
            <a:r>
              <a:rPr lang="en-US" altLang="en-US" sz="2800" u="sng" dirty="0">
                <a:solidFill>
                  <a:srgbClr val="002060"/>
                </a:solidFill>
                <a:latin typeface="Times New Roman" panose="02020603050405020304" pitchFamily="18" charset="0"/>
                <a:cs typeface="Times New Roman" panose="02020603050405020304" pitchFamily="18" charset="0"/>
              </a:rPr>
              <a:t>Elemental Analysis – Tech run</a:t>
            </a:r>
          </a:p>
          <a:p>
            <a:endParaRPr lang="en-US" dirty="0"/>
          </a:p>
        </p:txBody>
      </p:sp>
    </p:spTree>
    <p:extLst>
      <p:ext uri="{BB962C8B-B14F-4D97-AF65-F5344CB8AC3E}">
        <p14:creationId xmlns:p14="http://schemas.microsoft.com/office/powerpoint/2010/main" val="1943738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4753878"/>
          </a:xfrm>
          <a:prstGeom prst="rect">
            <a:avLst/>
          </a:prstGeom>
        </p:spPr>
      </p:pic>
      <p:sp>
        <p:nvSpPr>
          <p:cNvPr id="9" name="Rectangle 1027">
            <a:extLst>
              <a:ext uri="{FF2B5EF4-FFF2-40B4-BE49-F238E27FC236}">
                <a16:creationId xmlns:a16="http://schemas.microsoft.com/office/drawing/2014/main" id="{CF5A7FCC-8F74-BD48-A027-B532E4B0542B}"/>
              </a:ext>
            </a:extLst>
          </p:cNvPr>
          <p:cNvSpPr txBox="1">
            <a:spLocks noChangeArrowheads="1"/>
          </p:cNvSpPr>
          <p:nvPr/>
        </p:nvSpPr>
        <p:spPr>
          <a:xfrm>
            <a:off x="1" y="1233054"/>
            <a:ext cx="9697671" cy="5624946"/>
          </a:xfrm>
          <a:prstGeom prst="rect">
            <a:avLst/>
          </a:prstGeom>
        </p:spPr>
        <p:txBody>
          <a:bodyPr vert="horz" lIns="91440" tIns="45720" rIns="91440" bIns="45720" rtlCol="0">
            <a:normAutofit fontScale="32500" lnSpcReduction="2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20000"/>
              </a:lnSpc>
              <a:spcBef>
                <a:spcPts val="0"/>
              </a:spcBef>
              <a:buFont typeface="Wingdings" pitchFamily="2" charset="2"/>
              <a:buNone/>
            </a:pPr>
            <a:r>
              <a:rPr lang="en-US" altLang="en-US" sz="5000" b="1" u="sng" dirty="0">
                <a:latin typeface="Times New Roman" panose="02020603050405020304" pitchFamily="18" charset="0"/>
                <a:cs typeface="Times New Roman" panose="02020603050405020304" pitchFamily="18" charset="0"/>
              </a:rPr>
              <a:t>Getting Started on Elemental Analysis</a:t>
            </a:r>
          </a:p>
          <a:p>
            <a:pPr algn="l">
              <a:lnSpc>
                <a:spcPct val="120000"/>
              </a:lnSpc>
              <a:spcBef>
                <a:spcPts val="0"/>
              </a:spcBef>
            </a:pPr>
            <a:endParaRPr lang="en-US" altLang="en-US" sz="2900" dirty="0">
              <a:latin typeface="Times New Roman" panose="02020603050405020304" pitchFamily="18" charset="0"/>
              <a:cs typeface="Times New Roman" panose="02020603050405020304" pitchFamily="18" charset="0"/>
            </a:endParaRPr>
          </a:p>
          <a:p>
            <a:pPr algn="l">
              <a:lnSpc>
                <a:spcPct val="120000"/>
              </a:lnSpc>
              <a:spcBef>
                <a:spcPts val="0"/>
              </a:spcBef>
            </a:pPr>
            <a:r>
              <a:rPr lang="en-US" altLang="en-US" sz="4000" dirty="0">
                <a:latin typeface="Times New Roman" panose="02020603050405020304" pitchFamily="18" charset="0"/>
                <a:cs typeface="Times New Roman" panose="02020603050405020304" pitchFamily="18" charset="0"/>
              </a:rPr>
              <a:t>Note:  If you have problems with any of these procedures, talk with one of the technicians!</a:t>
            </a:r>
          </a:p>
          <a:p>
            <a:pPr algn="l">
              <a:lnSpc>
                <a:spcPct val="120000"/>
              </a:lnSpc>
              <a:spcBef>
                <a:spcPts val="0"/>
              </a:spcBef>
            </a:pPr>
            <a:endParaRPr lang="en-US" altLang="en-US" sz="4000" dirty="0">
              <a:latin typeface="Times New Roman" panose="02020603050405020304" pitchFamily="18" charset="0"/>
              <a:cs typeface="Times New Roman" panose="02020603050405020304" pitchFamily="18" charset="0"/>
            </a:endParaRPr>
          </a:p>
          <a:p>
            <a:pPr marL="457200" indent="-457200" algn="l">
              <a:lnSpc>
                <a:spcPct val="120000"/>
              </a:lnSpc>
              <a:spcBef>
                <a:spcPts val="0"/>
              </a:spcBef>
              <a:buFont typeface="Arial" panose="020B0604020202020204" pitchFamily="34" charset="0"/>
              <a:buChar char="•"/>
            </a:pPr>
            <a:r>
              <a:rPr lang="en-US" altLang="en-US" sz="4000" dirty="0">
                <a:latin typeface="Times New Roman" panose="02020603050405020304" pitchFamily="18" charset="0"/>
                <a:cs typeface="Times New Roman" panose="02020603050405020304" pitchFamily="18" charset="0"/>
              </a:rPr>
              <a:t>Make an account</a:t>
            </a:r>
          </a:p>
          <a:p>
            <a:pPr marL="457200" indent="-457200" algn="l">
              <a:lnSpc>
                <a:spcPct val="120000"/>
              </a:lnSpc>
              <a:spcBef>
                <a:spcPts val="0"/>
              </a:spcBef>
              <a:buFont typeface="Arial" panose="020B0604020202020204" pitchFamily="34" charset="0"/>
              <a:buChar char="•"/>
            </a:pPr>
            <a:r>
              <a:rPr lang="en-US" altLang="en-US" sz="4000" dirty="0">
                <a:latin typeface="Times New Roman" panose="02020603050405020304" pitchFamily="18" charset="0"/>
                <a:cs typeface="Times New Roman" panose="02020603050405020304" pitchFamily="18" charset="0"/>
              </a:rPr>
              <a:t>Create submission forms (Small Molecule, usually) at any computer that can access the Sample Login page.</a:t>
            </a:r>
          </a:p>
          <a:p>
            <a:pPr lvl="2" algn="l">
              <a:lnSpc>
                <a:spcPct val="120000"/>
              </a:lnSpc>
              <a:spcBef>
                <a:spcPts val="0"/>
              </a:spcBef>
            </a:pPr>
            <a:r>
              <a:rPr lang="en-US" altLang="en-US" sz="4000" dirty="0">
                <a:latin typeface="Times New Roman" panose="02020603050405020304" pitchFamily="18" charset="0"/>
                <a:cs typeface="Times New Roman" panose="02020603050405020304" pitchFamily="18" charset="0"/>
              </a:rPr>
              <a:t>Name for your samples, what technique(s)/elements wanted, </a:t>
            </a:r>
            <a:r>
              <a:rPr lang="en-US" altLang="en-US" sz="4000" dirty="0" err="1">
                <a:latin typeface="Times New Roman" panose="02020603050405020304" pitchFamily="18" charset="0"/>
                <a:cs typeface="Times New Roman" panose="02020603050405020304" pitchFamily="18" charset="0"/>
              </a:rPr>
              <a:t>theoreticals</a:t>
            </a:r>
            <a:r>
              <a:rPr lang="en-US" altLang="en-US" sz="4000" dirty="0">
                <a:latin typeface="Times New Roman" panose="02020603050405020304" pitchFamily="18" charset="0"/>
                <a:cs typeface="Times New Roman" panose="02020603050405020304" pitchFamily="18" charset="0"/>
              </a:rPr>
              <a:t> or estimated </a:t>
            </a:r>
            <a:r>
              <a:rPr lang="en-US" altLang="en-US" sz="4000" dirty="0" err="1">
                <a:latin typeface="Times New Roman" panose="02020603050405020304" pitchFamily="18" charset="0"/>
                <a:cs typeface="Times New Roman" panose="02020603050405020304" pitchFamily="18" charset="0"/>
              </a:rPr>
              <a:t>theoreticals</a:t>
            </a:r>
            <a:r>
              <a:rPr lang="en-US" altLang="en-US" sz="4000" dirty="0">
                <a:latin typeface="Times New Roman" panose="02020603050405020304" pitchFamily="18" charset="0"/>
                <a:cs typeface="Times New Roman" panose="02020603050405020304" pitchFamily="18" charset="0"/>
              </a:rPr>
              <a:t>, list of sensitivities (moisture, light, air, acid) or precautions (volatile, toxic, explosive), how should it be stored.</a:t>
            </a:r>
          </a:p>
          <a:p>
            <a:pPr marL="457200" indent="-457200" algn="l">
              <a:lnSpc>
                <a:spcPct val="120000"/>
              </a:lnSpc>
              <a:spcBef>
                <a:spcPts val="0"/>
              </a:spcBef>
              <a:buFont typeface="Arial" panose="020B0604020202020204" pitchFamily="34" charset="0"/>
              <a:buChar char="•"/>
            </a:pPr>
            <a:r>
              <a:rPr lang="en-US" altLang="en-US" sz="4000" dirty="0">
                <a:latin typeface="Times New Roman" panose="02020603050405020304" pitchFamily="18" charset="0"/>
                <a:cs typeface="Times New Roman" panose="02020603050405020304" pitchFamily="18" charset="0"/>
              </a:rPr>
              <a:t>Bring your samples to the lab, </a:t>
            </a:r>
            <a:r>
              <a:rPr lang="en-US" altLang="en-US" sz="4000" u="sng" dirty="0">
                <a:latin typeface="Times New Roman" panose="02020603050405020304" pitchFamily="18" charset="0"/>
                <a:cs typeface="Times New Roman" panose="02020603050405020304" pitchFamily="18" charset="0"/>
              </a:rPr>
              <a:t>check in </a:t>
            </a:r>
            <a:r>
              <a:rPr lang="en-US" altLang="en-US" sz="4000" dirty="0">
                <a:latin typeface="Times New Roman" panose="02020603050405020304" pitchFamily="18" charset="0"/>
                <a:cs typeface="Times New Roman" panose="02020603050405020304" pitchFamily="18" charset="0"/>
              </a:rPr>
              <a:t>the submission form (which can </a:t>
            </a:r>
            <a:r>
              <a:rPr lang="en-US" altLang="en-US" sz="4000" b="1" u="sng" dirty="0">
                <a:latin typeface="Times New Roman" panose="02020603050405020304" pitchFamily="18" charset="0"/>
                <a:cs typeface="Times New Roman" panose="02020603050405020304" pitchFamily="18" charset="0"/>
              </a:rPr>
              <a:t>ONLY</a:t>
            </a:r>
            <a:r>
              <a:rPr lang="en-US" altLang="en-US" sz="4000" dirty="0">
                <a:latin typeface="Times New Roman" panose="02020603050405020304" pitchFamily="18" charset="0"/>
                <a:cs typeface="Times New Roman" panose="02020603050405020304" pitchFamily="18" charset="0"/>
              </a:rPr>
              <a:t> be done at our computer) and put your samples in the correct location.</a:t>
            </a:r>
          </a:p>
          <a:p>
            <a:pPr marL="457200" indent="-457200" algn="l">
              <a:lnSpc>
                <a:spcPct val="120000"/>
              </a:lnSpc>
              <a:spcBef>
                <a:spcPts val="0"/>
              </a:spcBef>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The last thing before you leave the Micro Lab: </a:t>
            </a:r>
            <a:r>
              <a:rPr lang="en-US" sz="4000" u="sng" dirty="0">
                <a:latin typeface="Times New Roman" panose="02020603050405020304" pitchFamily="18" charset="0"/>
                <a:cs typeface="Times New Roman" panose="02020603050405020304" pitchFamily="18" charset="0"/>
              </a:rPr>
              <a:t>talk with the technician</a:t>
            </a:r>
            <a:r>
              <a:rPr lang="en-US" sz="4000" dirty="0">
                <a:latin typeface="Times New Roman" panose="02020603050405020304" pitchFamily="18" charset="0"/>
                <a:cs typeface="Times New Roman" panose="02020603050405020304" pitchFamily="18" charset="0"/>
              </a:rPr>
              <a:t> who will be performing your analysis or, if they are not there, talk with whatever technician is available.</a:t>
            </a:r>
          </a:p>
          <a:p>
            <a:pPr algn="l">
              <a:lnSpc>
                <a:spcPct val="120000"/>
              </a:lnSpc>
              <a:spcBef>
                <a:spcPts val="0"/>
              </a:spcBef>
            </a:pPr>
            <a:endParaRPr lang="en-US" sz="4000" dirty="0">
              <a:latin typeface="Times New Roman" panose="02020603050405020304" pitchFamily="18" charset="0"/>
              <a:cs typeface="Times New Roman" panose="02020603050405020304" pitchFamily="18" charset="0"/>
            </a:endParaRPr>
          </a:p>
          <a:p>
            <a:pPr algn="l">
              <a:lnSpc>
                <a:spcPct val="120000"/>
              </a:lnSpc>
              <a:spcBef>
                <a:spcPts val="0"/>
              </a:spcBef>
            </a:pPr>
            <a:endParaRPr lang="en-US" sz="4000" dirty="0">
              <a:latin typeface="Times New Roman" panose="02020603050405020304" pitchFamily="18" charset="0"/>
              <a:cs typeface="Times New Roman" panose="02020603050405020304" pitchFamily="18" charset="0"/>
            </a:endParaRPr>
          </a:p>
          <a:p>
            <a:pPr algn="l">
              <a:lnSpc>
                <a:spcPct val="120000"/>
              </a:lnSpc>
              <a:spcBef>
                <a:spcPts val="0"/>
              </a:spcBef>
            </a:pPr>
            <a:endParaRPr lang="en-US" altLang="en-US" sz="2000" dirty="0">
              <a:latin typeface="Times New Roman" panose="02020603050405020304" pitchFamily="18" charset="0"/>
              <a:cs typeface="Times New Roman" panose="02020603050405020304" pitchFamily="18" charset="0"/>
            </a:endParaRPr>
          </a:p>
          <a:p>
            <a:pPr algn="l">
              <a:lnSpc>
                <a:spcPct val="120000"/>
              </a:lnSpc>
              <a:spcBef>
                <a:spcPts val="0"/>
              </a:spcBef>
            </a:pPr>
            <a:r>
              <a:rPr lang="en-US" altLang="en-US" sz="2800" b="1" dirty="0">
                <a:latin typeface="Times New Roman" panose="02020603050405020304" pitchFamily="18" charset="0"/>
                <a:cs typeface="Times New Roman" panose="02020603050405020304" pitchFamily="18" charset="0"/>
              </a:rPr>
              <a:t>     			</a:t>
            </a:r>
            <a:r>
              <a:rPr lang="en-US" altLang="en-US" sz="3700" b="1" dirty="0">
                <a:latin typeface="Times New Roman" panose="02020603050405020304" pitchFamily="18" charset="0"/>
                <a:cs typeface="Times New Roman" panose="02020603050405020304" pitchFamily="18" charset="0"/>
              </a:rPr>
              <a:t>Ex:  Compound DVA-165, for S, CHN and Br.  Three vials, labelled A, B and C.</a:t>
            </a:r>
          </a:p>
          <a:p>
            <a:pPr algn="l">
              <a:lnSpc>
                <a:spcPct val="120000"/>
              </a:lnSpc>
              <a:spcBef>
                <a:spcPts val="0"/>
              </a:spcBef>
            </a:pPr>
            <a:r>
              <a:rPr lang="en-US" altLang="en-US" sz="3700" dirty="0">
                <a:latin typeface="Times New Roman" panose="02020603050405020304" pitchFamily="18" charset="0"/>
                <a:cs typeface="Times New Roman" panose="02020603050405020304" pitchFamily="18" charset="0"/>
              </a:rPr>
              <a:t>          				Sample name:  DVA-165</a:t>
            </a:r>
          </a:p>
          <a:p>
            <a:pPr algn="l">
              <a:lnSpc>
                <a:spcPct val="120000"/>
              </a:lnSpc>
              <a:spcBef>
                <a:spcPts val="0"/>
              </a:spcBef>
            </a:pPr>
            <a:r>
              <a:rPr lang="en-US" altLang="en-US" sz="3700" dirty="0">
                <a:latin typeface="Times New Roman" panose="02020603050405020304" pitchFamily="18" charset="0"/>
                <a:cs typeface="Times New Roman" panose="02020603050405020304" pitchFamily="18" charset="0"/>
              </a:rPr>
              <a:t>          				Checked ICP (element sulfur), CHN and Halide (element Br)</a:t>
            </a:r>
          </a:p>
          <a:p>
            <a:pPr algn="l">
              <a:lnSpc>
                <a:spcPct val="120000"/>
              </a:lnSpc>
              <a:spcBef>
                <a:spcPts val="0"/>
              </a:spcBef>
            </a:pPr>
            <a:r>
              <a:rPr lang="en-US" altLang="en-US" sz="3700" dirty="0">
                <a:latin typeface="Times New Roman" panose="02020603050405020304" pitchFamily="18" charset="0"/>
                <a:cs typeface="Times New Roman" panose="02020603050405020304" pitchFamily="18" charset="0"/>
              </a:rPr>
              <a:t>          				In comment section:  “Vial A is for ICP, B for CHN and C for halide.”</a:t>
            </a:r>
          </a:p>
          <a:p>
            <a:pPr algn="l">
              <a:lnSpc>
                <a:spcPct val="120000"/>
              </a:lnSpc>
              <a:spcBef>
                <a:spcPts val="0"/>
              </a:spcBef>
            </a:pPr>
            <a:r>
              <a:rPr lang="en-US" altLang="en-US" sz="3700" b="1" dirty="0">
                <a:latin typeface="Times New Roman" panose="02020603050405020304" pitchFamily="18" charset="0"/>
                <a:cs typeface="Times New Roman" panose="02020603050405020304" pitchFamily="18" charset="0"/>
              </a:rPr>
              <a:t>    			 Ex:  10 compounds, 1-10, for ICP (S, Na and Hg)</a:t>
            </a:r>
          </a:p>
          <a:p>
            <a:pPr algn="l">
              <a:lnSpc>
                <a:spcPct val="120000"/>
              </a:lnSpc>
              <a:spcBef>
                <a:spcPts val="0"/>
              </a:spcBef>
            </a:pPr>
            <a:r>
              <a:rPr lang="en-US" altLang="en-US" sz="3700" dirty="0">
                <a:latin typeface="Times New Roman" panose="02020603050405020304" pitchFamily="18" charset="0"/>
                <a:cs typeface="Times New Roman" panose="02020603050405020304" pitchFamily="18" charset="0"/>
              </a:rPr>
              <a:t>         				Sample names: 1, 2, 3, 4, 5, 6, 7, 8, 9, 10 using the Multiple Samples button</a:t>
            </a:r>
          </a:p>
          <a:p>
            <a:pPr algn="l">
              <a:lnSpc>
                <a:spcPct val="120000"/>
              </a:lnSpc>
              <a:spcBef>
                <a:spcPts val="0"/>
              </a:spcBef>
            </a:pPr>
            <a:r>
              <a:rPr lang="en-US" altLang="en-US" sz="3700" dirty="0">
                <a:latin typeface="Times New Roman" panose="02020603050405020304" pitchFamily="18" charset="0"/>
                <a:cs typeface="Times New Roman" panose="02020603050405020304" pitchFamily="18" charset="0"/>
              </a:rPr>
              <a:t>         		 		Checked ICP, making sure to check for S, Na and Hg analysis.</a:t>
            </a:r>
          </a:p>
          <a:p>
            <a:pPr algn="l">
              <a:lnSpc>
                <a:spcPct val="120000"/>
              </a:lnSpc>
              <a:spcBef>
                <a:spcPts val="0"/>
              </a:spcBef>
            </a:pPr>
            <a:r>
              <a:rPr lang="en-US" altLang="en-US" sz="3700" b="1" dirty="0">
                <a:latin typeface="Times New Roman" panose="02020603050405020304" pitchFamily="18" charset="0"/>
                <a:cs typeface="Times New Roman" panose="02020603050405020304" pitchFamily="18" charset="0"/>
              </a:rPr>
              <a:t>     			Ex:  2 different compounds, KS-1 and KS-2, CHN, via the air-sensitive protocol, 4 jars total</a:t>
            </a:r>
          </a:p>
          <a:p>
            <a:pPr algn="l">
              <a:lnSpc>
                <a:spcPct val="120000"/>
              </a:lnSpc>
              <a:spcBef>
                <a:spcPts val="0"/>
              </a:spcBef>
            </a:pPr>
            <a:r>
              <a:rPr lang="en-US" altLang="en-US" sz="3700" dirty="0">
                <a:latin typeface="Times New Roman" panose="02020603050405020304" pitchFamily="18" charset="0"/>
                <a:cs typeface="Times New Roman" panose="02020603050405020304" pitchFamily="18" charset="0"/>
              </a:rPr>
              <a:t>          				2 separate submission forms, because the </a:t>
            </a:r>
            <a:r>
              <a:rPr lang="en-US" altLang="en-US" sz="3700" dirty="0" err="1">
                <a:latin typeface="Times New Roman" panose="02020603050405020304" pitchFamily="18" charset="0"/>
                <a:cs typeface="Times New Roman" panose="02020603050405020304" pitchFamily="18" charset="0"/>
              </a:rPr>
              <a:t>theoreticals</a:t>
            </a:r>
            <a:r>
              <a:rPr lang="en-US" altLang="en-US" sz="3700" dirty="0">
                <a:latin typeface="Times New Roman" panose="02020603050405020304" pitchFamily="18" charset="0"/>
                <a:cs typeface="Times New Roman" panose="02020603050405020304" pitchFamily="18" charset="0"/>
              </a:rPr>
              <a:t> are not the same.</a:t>
            </a:r>
          </a:p>
          <a:p>
            <a:pPr algn="l">
              <a:lnSpc>
                <a:spcPct val="120000"/>
              </a:lnSpc>
              <a:spcBef>
                <a:spcPts val="0"/>
              </a:spcBef>
            </a:pPr>
            <a:r>
              <a:rPr lang="en-US" altLang="en-US" sz="3700" dirty="0">
                <a:latin typeface="Times New Roman" panose="02020603050405020304" pitchFamily="18" charset="0"/>
                <a:cs typeface="Times New Roman" panose="02020603050405020304" pitchFamily="18" charset="0"/>
              </a:rPr>
              <a:t>          				Each submission form has CHN checked.</a:t>
            </a:r>
          </a:p>
          <a:p>
            <a:pPr algn="l">
              <a:lnSpc>
                <a:spcPct val="120000"/>
              </a:lnSpc>
              <a:spcBef>
                <a:spcPts val="0"/>
              </a:spcBef>
            </a:pPr>
            <a:r>
              <a:rPr lang="en-US" altLang="en-US" sz="3700" dirty="0">
                <a:latin typeface="Times New Roman" panose="02020603050405020304" pitchFamily="18" charset="0"/>
                <a:cs typeface="Times New Roman" panose="02020603050405020304" pitchFamily="18" charset="0"/>
              </a:rPr>
              <a:t>          				Each form has the 2 air-sensitive jar names for that compound listed in the Cap# section.</a:t>
            </a:r>
          </a:p>
          <a:p>
            <a:pPr algn="l">
              <a:lnSpc>
                <a:spcPct val="120000"/>
              </a:lnSpc>
              <a:spcBef>
                <a:spcPts val="0"/>
              </a:spcBef>
            </a:pPr>
            <a:endParaRPr lang="en-US" altLang="en-US" sz="2800" dirty="0">
              <a:latin typeface="Times New Roman" panose="02020603050405020304" pitchFamily="18" charset="0"/>
              <a:cs typeface="Times New Roman" panose="02020603050405020304" pitchFamily="18" charset="0"/>
            </a:endParaRPr>
          </a:p>
          <a:p>
            <a:pPr algn="l"/>
            <a:endParaRPr lang="en-US" altLang="en-US" sz="2900" dirty="0">
              <a:latin typeface="Times New Roman" panose="02020603050405020304" pitchFamily="18" charset="0"/>
              <a:cs typeface="Times New Roman" panose="02020603050405020304" pitchFamily="18" charset="0"/>
            </a:endParaRPr>
          </a:p>
          <a:p>
            <a:pPr lvl="1" algn="l"/>
            <a:endParaRPr lang="en-US" altLang="en-US" sz="2900" dirty="0">
              <a:latin typeface="Times New Roman" panose="02020603050405020304" pitchFamily="18" charset="0"/>
              <a:cs typeface="Times New Roman" panose="02020603050405020304" pitchFamily="18" charset="0"/>
            </a:endParaRPr>
          </a:p>
        </p:txBody>
      </p:sp>
      <p:pic>
        <p:nvPicPr>
          <p:cNvPr id="8" name="Picture 3" descr="C:\Users\Dean Olson\Desktop\!!DEAN FOLDERS\Chem 536 Spring Semesters\Chem 536 Spring 2015 - Burke\Photos Chem 536 Talks\DSCN5134.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8000" contrast="9000"/>
                    </a14:imgEffect>
                  </a14:imgLayer>
                </a14:imgProps>
              </a:ext>
              <a:ext uri="{28A0092B-C50C-407E-A947-70E740481C1C}">
                <a14:useLocalDpi xmlns:a14="http://schemas.microsoft.com/office/drawing/2010/main" val="0"/>
              </a:ext>
            </a:extLst>
          </a:blip>
          <a:srcRect/>
          <a:stretch>
            <a:fillRect/>
          </a:stretch>
        </p:blipFill>
        <p:spPr bwMode="auto">
          <a:xfrm>
            <a:off x="9946038" y="3929418"/>
            <a:ext cx="2161724" cy="288197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1" name="Rectangle 10"/>
          <p:cNvSpPr/>
          <p:nvPr/>
        </p:nvSpPr>
        <p:spPr>
          <a:xfrm>
            <a:off x="9402695" y="5986932"/>
            <a:ext cx="2794329" cy="871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1608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4753878"/>
          </a:xfrm>
          <a:prstGeom prst="rect">
            <a:avLst/>
          </a:prstGeom>
        </p:spPr>
      </p:pic>
      <p:sp>
        <p:nvSpPr>
          <p:cNvPr id="5" name="Rectangle 4"/>
          <p:cNvSpPr/>
          <p:nvPr/>
        </p:nvSpPr>
        <p:spPr>
          <a:xfrm>
            <a:off x="1812365" y="1989575"/>
            <a:ext cx="7971380" cy="4441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1027">
            <a:extLst>
              <a:ext uri="{FF2B5EF4-FFF2-40B4-BE49-F238E27FC236}">
                <a16:creationId xmlns:a16="http://schemas.microsoft.com/office/drawing/2014/main" id="{CF5A7FCC-8F74-BD48-A027-B532E4B0542B}"/>
              </a:ext>
            </a:extLst>
          </p:cNvPr>
          <p:cNvSpPr txBox="1">
            <a:spLocks noChangeArrowheads="1"/>
          </p:cNvSpPr>
          <p:nvPr/>
        </p:nvSpPr>
        <p:spPr>
          <a:xfrm>
            <a:off x="0" y="1242291"/>
            <a:ext cx="9661236" cy="55068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Bef>
                <a:spcPts val="0"/>
              </a:spcBef>
              <a:buFont typeface="Wingdings" pitchFamily="2" charset="2"/>
              <a:buNone/>
            </a:pPr>
            <a:endParaRPr lang="en-US" altLang="en-US" sz="1600" b="1" u="sng" dirty="0">
              <a:latin typeface="Times New Roman" panose="02020603050405020304" pitchFamily="18" charset="0"/>
              <a:cs typeface="Times New Roman" panose="02020603050405020304" pitchFamily="18" charset="0"/>
            </a:endParaRPr>
          </a:p>
          <a:p>
            <a:pPr>
              <a:spcBef>
                <a:spcPts val="0"/>
              </a:spcBef>
              <a:buFont typeface="Wingdings" pitchFamily="2" charset="2"/>
              <a:buNone/>
            </a:pPr>
            <a:r>
              <a:rPr lang="en-US" altLang="en-US" b="1" u="sng" dirty="0">
                <a:latin typeface="Times New Roman" panose="02020603050405020304" pitchFamily="18" charset="0"/>
                <a:cs typeface="Times New Roman" panose="02020603050405020304" pitchFamily="18" charset="0"/>
              </a:rPr>
              <a:t>Air-sensitive, moisture-sensitive or unstable sample protocols:</a:t>
            </a:r>
          </a:p>
          <a:p>
            <a:pPr>
              <a:spcBef>
                <a:spcPts val="0"/>
              </a:spcBef>
              <a:buFont typeface="Wingdings" pitchFamily="2" charset="2"/>
              <a:buNone/>
            </a:pPr>
            <a:endParaRPr lang="en-US" altLang="en-US" sz="1700" dirty="0">
              <a:latin typeface="Times New Roman" panose="02020603050405020304" pitchFamily="18" charset="0"/>
              <a:cs typeface="Times New Roman" panose="02020603050405020304" pitchFamily="18" charset="0"/>
            </a:endParaRPr>
          </a:p>
          <a:p>
            <a:pPr>
              <a:spcBef>
                <a:spcPts val="0"/>
              </a:spcBef>
              <a:buFont typeface="Wingdings" pitchFamily="2" charset="2"/>
              <a:buNone/>
            </a:pPr>
            <a:r>
              <a:rPr lang="en-US" altLang="en-US" sz="1700" dirty="0">
                <a:latin typeface="Times New Roman" panose="02020603050405020304" pitchFamily="18" charset="0"/>
                <a:cs typeface="Times New Roman" panose="02020603050405020304" pitchFamily="18" charset="0"/>
              </a:rPr>
              <a:t>If your elemental analysis sample is sensitive to being exposed to air, to humidity in the air or is unstable:</a:t>
            </a:r>
          </a:p>
          <a:p>
            <a:pPr algn="l">
              <a:spcBef>
                <a:spcPts val="0"/>
              </a:spcBef>
              <a:buFont typeface="Wingdings" pitchFamily="2" charset="2"/>
              <a:buNone/>
            </a:pPr>
            <a:endParaRPr lang="en-US" altLang="en-US" sz="1800" dirty="0">
              <a:latin typeface="Times New Roman" panose="02020603050405020304" pitchFamily="18" charset="0"/>
              <a:cs typeface="Times New Roman" panose="02020603050405020304" pitchFamily="18" charset="0"/>
            </a:endParaRPr>
          </a:p>
          <a:p>
            <a:pPr algn="l">
              <a:spcBef>
                <a:spcPts val="0"/>
              </a:spcBef>
              <a:buFont typeface="Wingdings" pitchFamily="2" charset="2"/>
              <a:buNone/>
            </a:pPr>
            <a:endParaRPr lang="en-US" altLang="en-US" sz="1800" dirty="0">
              <a:latin typeface="Times New Roman" panose="02020603050405020304" pitchFamily="18" charset="0"/>
              <a:cs typeface="Times New Roman" panose="02020603050405020304" pitchFamily="18" charset="0"/>
            </a:endParaRPr>
          </a:p>
          <a:p>
            <a:pPr algn="l">
              <a:spcBef>
                <a:spcPts val="0"/>
              </a:spcBef>
            </a:pPr>
            <a:r>
              <a:rPr lang="en-US" altLang="en-US" sz="1800" b="1" u="sng" dirty="0">
                <a:latin typeface="Times New Roman" panose="02020603050405020304" pitchFamily="18" charset="0"/>
                <a:cs typeface="Times New Roman" panose="02020603050405020304" pitchFamily="18" charset="0"/>
              </a:rPr>
              <a:t>Pick up the protocol jars and talk to the technician to schedule your analysis.</a:t>
            </a:r>
          </a:p>
          <a:p>
            <a:pPr algn="l">
              <a:spcBef>
                <a:spcPts val="0"/>
              </a:spcBef>
            </a:pPr>
            <a:r>
              <a:rPr lang="en-US" altLang="en-US" sz="1800" dirty="0">
                <a:latin typeface="Times New Roman" panose="02020603050405020304" pitchFamily="18" charset="0"/>
                <a:cs typeface="Times New Roman" panose="02020603050405020304" pitchFamily="18" charset="0"/>
              </a:rPr>
              <a:t>If you don’t schedule ahead of time when your samples will be run, the technique may not be available, someone else’s samples may be ahead of yours, the instrument may be undergoing maintenance, etc.  Your samples may sit and degrade.</a:t>
            </a:r>
          </a:p>
          <a:p>
            <a:pPr algn="l">
              <a:spcBef>
                <a:spcPts val="0"/>
              </a:spcBef>
            </a:pPr>
            <a:endParaRPr lang="en-US" altLang="en-US" sz="1800" b="1" dirty="0">
              <a:latin typeface="Times New Roman" panose="02020603050405020304" pitchFamily="18" charset="0"/>
              <a:cs typeface="Times New Roman" panose="02020603050405020304" pitchFamily="18" charset="0"/>
            </a:endParaRPr>
          </a:p>
          <a:p>
            <a:pPr algn="l">
              <a:spcBef>
                <a:spcPts val="0"/>
              </a:spcBef>
            </a:pPr>
            <a:r>
              <a:rPr lang="en-US" altLang="en-US" sz="1800" b="1" u="sng" dirty="0">
                <a:latin typeface="Times New Roman" panose="02020603050405020304" pitchFamily="18" charset="0"/>
                <a:cs typeface="Times New Roman" panose="02020603050405020304" pitchFamily="18" charset="0"/>
              </a:rPr>
              <a:t>In the drawer under the sample counter:</a:t>
            </a:r>
          </a:p>
          <a:p>
            <a:pPr algn="l">
              <a:spcBef>
                <a:spcPts val="0"/>
              </a:spcBef>
            </a:pPr>
            <a:r>
              <a:rPr lang="en-US" altLang="en-US" sz="1800" b="1" dirty="0">
                <a:latin typeface="Times New Roman" panose="02020603050405020304" pitchFamily="18" charset="0"/>
                <a:cs typeface="Times New Roman" panose="02020603050405020304" pitchFamily="18" charset="0"/>
              </a:rPr>
              <a:t>	</a:t>
            </a:r>
            <a:r>
              <a:rPr lang="en-US" altLang="en-US" sz="1800" b="1" dirty="0">
                <a:solidFill>
                  <a:srgbClr val="FF0000"/>
                </a:solidFill>
                <a:latin typeface="Times New Roman" panose="02020603050405020304" pitchFamily="18" charset="0"/>
                <a:cs typeface="Times New Roman" panose="02020603050405020304" pitchFamily="18" charset="0"/>
              </a:rPr>
              <a:t>Red jars</a:t>
            </a: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Tin capsules for CHN analysis, Fluorine analysis and Aluminum analysis via ICP. </a:t>
            </a:r>
            <a:endParaRPr lang="en-US" altLang="en-US" sz="1800" b="1" dirty="0">
              <a:latin typeface="Times New Roman" panose="02020603050405020304" pitchFamily="18" charset="0"/>
              <a:cs typeface="Times New Roman" panose="02020603050405020304" pitchFamily="18" charset="0"/>
            </a:endParaRPr>
          </a:p>
          <a:p>
            <a:pPr algn="l">
              <a:spcBef>
                <a:spcPts val="0"/>
              </a:spcBef>
            </a:pPr>
            <a:r>
              <a:rPr lang="en-US" altLang="en-US" sz="1800" b="1" dirty="0">
                <a:latin typeface="Times New Roman" panose="02020603050405020304" pitchFamily="18" charset="0"/>
                <a:cs typeface="Times New Roman" panose="02020603050405020304" pitchFamily="18" charset="0"/>
              </a:rPr>
              <a:t>	</a:t>
            </a:r>
            <a:r>
              <a:rPr lang="en-US" altLang="en-US" sz="1800" b="1" dirty="0">
                <a:solidFill>
                  <a:srgbClr val="0070C0"/>
                </a:solidFill>
                <a:latin typeface="Times New Roman" panose="02020603050405020304" pitchFamily="18" charset="0"/>
                <a:cs typeface="Times New Roman" panose="02020603050405020304" pitchFamily="18" charset="0"/>
              </a:rPr>
              <a:t>Blue jars</a:t>
            </a: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Aluminum capsules for all other ICP analyses and all other halide analyses.</a:t>
            </a:r>
          </a:p>
          <a:p>
            <a:pPr algn="l">
              <a:spcBef>
                <a:spcPts val="0"/>
              </a:spcBef>
              <a:buFont typeface="Wingdings" pitchFamily="2" charset="2"/>
              <a:buNone/>
            </a:pPr>
            <a:endParaRPr lang="en-US" altLang="en-US" sz="1800" dirty="0">
              <a:latin typeface="Times New Roman" panose="02020603050405020304" pitchFamily="18" charset="0"/>
              <a:cs typeface="Times New Roman" panose="02020603050405020304" pitchFamily="18" charset="0"/>
            </a:endParaRPr>
          </a:p>
          <a:p>
            <a:pPr algn="l">
              <a:spcBef>
                <a:spcPts val="0"/>
              </a:spcBef>
              <a:buFont typeface="Wingdings" pitchFamily="2" charset="2"/>
              <a:buNone/>
            </a:pPr>
            <a:r>
              <a:rPr lang="en-US" altLang="en-US" sz="1800" dirty="0">
                <a:latin typeface="Times New Roman" panose="02020603050405020304" pitchFamily="18" charset="0"/>
                <a:cs typeface="Times New Roman" panose="02020603050405020304" pitchFamily="18" charset="0"/>
              </a:rPr>
              <a:t>Talk to the technician for how much sample you need to put into each capsule for the requested technique, along with additional information.</a:t>
            </a:r>
          </a:p>
          <a:p>
            <a:pPr algn="l">
              <a:spcBef>
                <a:spcPts val="0"/>
              </a:spcBef>
              <a:buFont typeface="Wingdings" pitchFamily="2" charset="2"/>
              <a:buNone/>
            </a:pPr>
            <a:endParaRPr lang="en-US" altLang="en-US" sz="1800" dirty="0">
              <a:latin typeface="Times New Roman" panose="02020603050405020304" pitchFamily="18" charset="0"/>
              <a:cs typeface="Times New Roman" panose="02020603050405020304" pitchFamily="18" charset="0"/>
            </a:endParaRPr>
          </a:p>
          <a:p>
            <a:pPr algn="l">
              <a:spcBef>
                <a:spcPts val="0"/>
              </a:spcBef>
              <a:buFont typeface="Wingdings" pitchFamily="2" charset="2"/>
              <a:buNone/>
            </a:pPr>
            <a:r>
              <a:rPr lang="en-US" altLang="en-US" sz="1800" dirty="0">
                <a:latin typeface="Times New Roman" panose="02020603050405020304" pitchFamily="18" charset="0"/>
                <a:cs typeface="Times New Roman" panose="02020603050405020304" pitchFamily="18" charset="0"/>
              </a:rPr>
              <a:t>Clients will fill the capsules, close/seal the tops and then deliver the jars back to the lab at the scheduled time for analysis.</a:t>
            </a:r>
          </a:p>
        </p:txBody>
      </p:sp>
      <p:sp>
        <p:nvSpPr>
          <p:cNvPr id="8" name="Rectangle 7"/>
          <p:cNvSpPr/>
          <p:nvPr/>
        </p:nvSpPr>
        <p:spPr>
          <a:xfrm>
            <a:off x="10039927" y="4276436"/>
            <a:ext cx="508000" cy="544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0574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4753878"/>
          </a:xfrm>
          <a:prstGeom prst="rect">
            <a:avLst/>
          </a:prstGeom>
        </p:spPr>
      </p:pic>
      <p:sp>
        <p:nvSpPr>
          <p:cNvPr id="5" name="Rectangle 4"/>
          <p:cNvSpPr/>
          <p:nvPr/>
        </p:nvSpPr>
        <p:spPr>
          <a:xfrm>
            <a:off x="1812365" y="1989575"/>
            <a:ext cx="7971380" cy="4441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1027">
            <a:extLst>
              <a:ext uri="{FF2B5EF4-FFF2-40B4-BE49-F238E27FC236}">
                <a16:creationId xmlns:a16="http://schemas.microsoft.com/office/drawing/2014/main" id="{CF5A7FCC-8F74-BD48-A027-B532E4B0542B}"/>
              </a:ext>
            </a:extLst>
          </p:cNvPr>
          <p:cNvSpPr txBox="1">
            <a:spLocks noChangeArrowheads="1"/>
          </p:cNvSpPr>
          <p:nvPr/>
        </p:nvSpPr>
        <p:spPr>
          <a:xfrm>
            <a:off x="0" y="1242292"/>
            <a:ext cx="9661236" cy="27114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Bef>
                <a:spcPts val="0"/>
              </a:spcBef>
              <a:buFont typeface="Wingdings" pitchFamily="2" charset="2"/>
              <a:buNone/>
            </a:pPr>
            <a:endParaRPr lang="en-US" altLang="en-US" sz="2600" b="1" dirty="0">
              <a:latin typeface="Times New Roman" panose="02020603050405020304" pitchFamily="18" charset="0"/>
              <a:cs typeface="Times New Roman" panose="02020603050405020304" pitchFamily="18" charset="0"/>
            </a:endParaRPr>
          </a:p>
          <a:p>
            <a:pPr>
              <a:spcBef>
                <a:spcPts val="0"/>
              </a:spcBef>
              <a:buFont typeface="Wingdings" pitchFamily="2" charset="2"/>
              <a:buNone/>
            </a:pPr>
            <a:r>
              <a:rPr lang="en-US" altLang="en-US" sz="2600" b="1" u="sng" dirty="0">
                <a:latin typeface="Times New Roman" panose="02020603050405020304" pitchFamily="18" charset="0"/>
                <a:cs typeface="Times New Roman" panose="02020603050405020304" pitchFamily="18" charset="0"/>
              </a:rPr>
              <a:t>How much sample is needed?</a:t>
            </a:r>
          </a:p>
          <a:p>
            <a:pPr algn="l">
              <a:spcBef>
                <a:spcPts val="0"/>
              </a:spcBef>
            </a:pPr>
            <a:endParaRPr lang="en-US" altLang="en-US" sz="1700" dirty="0">
              <a:latin typeface="Times New Roman" panose="02020603050405020304" pitchFamily="18" charset="0"/>
              <a:cs typeface="Times New Roman" panose="02020603050405020304" pitchFamily="18" charset="0"/>
            </a:endParaRPr>
          </a:p>
          <a:p>
            <a:pPr marL="742950" lvl="1" indent="-285750" algn="l">
              <a:spcBef>
                <a:spcPts val="0"/>
              </a:spcBef>
              <a:buFont typeface="Arial" panose="020B0604020202020204" pitchFamily="34" charset="0"/>
              <a:buChar char="•"/>
            </a:pPr>
            <a:r>
              <a:rPr lang="en-US" altLang="en-US" sz="1500" dirty="0">
                <a:latin typeface="Times New Roman" panose="02020603050405020304" pitchFamily="18" charset="0"/>
                <a:cs typeface="Times New Roman" panose="02020603050405020304" pitchFamily="18" charset="0"/>
              </a:rPr>
              <a:t>Depends on the concentration of elements to be detected.  Samples can be solids, liquids, oils, goo or aqueous solutions.</a:t>
            </a:r>
          </a:p>
          <a:p>
            <a:pPr marL="742950" lvl="1" indent="-285750" algn="l">
              <a:spcBef>
                <a:spcPts val="0"/>
              </a:spcBef>
              <a:buFont typeface="Arial" panose="020B0604020202020204" pitchFamily="34" charset="0"/>
              <a:buChar char="•"/>
            </a:pPr>
            <a:r>
              <a:rPr lang="en-US" altLang="en-US" sz="1500" b="1" u="sng" dirty="0">
                <a:latin typeface="Times New Roman" panose="02020603050405020304" pitchFamily="18" charset="0"/>
                <a:cs typeface="Times New Roman" panose="02020603050405020304" pitchFamily="18" charset="0"/>
              </a:rPr>
              <a:t>Recoverable</a:t>
            </a:r>
            <a:r>
              <a:rPr lang="en-US" altLang="en-US" sz="1500" dirty="0">
                <a:latin typeface="Times New Roman" panose="02020603050405020304" pitchFamily="18" charset="0"/>
                <a:cs typeface="Times New Roman" panose="02020603050405020304" pitchFamily="18" charset="0"/>
              </a:rPr>
              <a:t> means the amount of sample that can be removed accurately and without contamination from your vial.  It does not mean the least amount of sample in your vial.</a:t>
            </a:r>
          </a:p>
          <a:p>
            <a:pPr marL="742950" lvl="1" indent="-285750" algn="l">
              <a:spcBef>
                <a:spcPts val="0"/>
              </a:spcBef>
              <a:buFont typeface="Arial" panose="020B0604020202020204" pitchFamily="34" charset="0"/>
              <a:buChar char="•"/>
            </a:pPr>
            <a:r>
              <a:rPr lang="en-US" altLang="en-US" sz="1500" dirty="0">
                <a:latin typeface="Times New Roman" panose="02020603050405020304" pitchFamily="18" charset="0"/>
                <a:cs typeface="Times New Roman" panose="02020603050405020304" pitchFamily="18" charset="0"/>
              </a:rPr>
              <a:t>Containers should be clean and all surfaces inert to your sample.  Sample that needs to be scraped hard off of plastic conical vial walls may introduce contamination.  If your sample is a thin dried film, recovery from the bottom or sides of a 20mL scintillation vial or from the bottom of a 15mL conical centrifuge tube will be impractical.</a:t>
            </a:r>
            <a:endParaRPr lang="en-US" altLang="en-US" sz="1500" u="sng" dirty="0">
              <a:latin typeface="Times New Roman" panose="02020603050405020304" pitchFamily="18" charset="0"/>
              <a:cs typeface="Times New Roman" panose="02020603050405020304" pitchFamily="18" charset="0"/>
            </a:endParaRPr>
          </a:p>
          <a:p>
            <a:pPr lvl="1" algn="l">
              <a:spcBef>
                <a:spcPts val="0"/>
              </a:spcBef>
            </a:pPr>
            <a:endParaRPr lang="en-US" altLang="en-US" sz="2400" b="1" u="sng" dirty="0">
              <a:latin typeface="Times New Roman" panose="02020603050405020304" pitchFamily="18" charset="0"/>
              <a:cs typeface="Times New Roman" panose="02020603050405020304" pitchFamily="18" charset="0"/>
            </a:endParaRPr>
          </a:p>
          <a:p>
            <a:pPr algn="l">
              <a:spcBef>
                <a:spcPts val="0"/>
              </a:spcBef>
            </a:pPr>
            <a:endParaRPr lang="en-US" altLang="en-US" sz="1700" dirty="0">
              <a:latin typeface="Times New Roman" panose="02020603050405020304" pitchFamily="18" charset="0"/>
              <a:cs typeface="Times New Roman" panose="02020603050405020304" pitchFamily="18" charset="0"/>
            </a:endParaRPr>
          </a:p>
          <a:p>
            <a:pPr algn="l">
              <a:spcBef>
                <a:spcPts val="0"/>
              </a:spcBef>
            </a:pPr>
            <a:endParaRPr lang="en-US" altLang="en-US" sz="1700" dirty="0">
              <a:latin typeface="Times New Roman" panose="02020603050405020304" pitchFamily="18" charset="0"/>
              <a:cs typeface="Times New Roman" panose="02020603050405020304" pitchFamily="18" charset="0"/>
            </a:endParaRPr>
          </a:p>
          <a:p>
            <a:pPr algn="l">
              <a:spcBef>
                <a:spcPts val="0"/>
              </a:spcBef>
            </a:pPr>
            <a:endParaRPr lang="en-US" altLang="en-US" sz="1700" dirty="0">
              <a:latin typeface="Times New Roman" panose="02020603050405020304" pitchFamily="18" charset="0"/>
              <a:cs typeface="Times New Roman" panose="02020603050405020304" pitchFamily="18" charset="0"/>
            </a:endParaRPr>
          </a:p>
          <a:p>
            <a:pPr algn="l">
              <a:spcBef>
                <a:spcPts val="0"/>
              </a:spcBef>
            </a:pPr>
            <a:endParaRPr lang="en-US" altLang="en-US" sz="1700" dirty="0">
              <a:latin typeface="Times New Roman" panose="02020603050405020304" pitchFamily="18" charset="0"/>
              <a:cs typeface="Times New Roman" panose="02020603050405020304" pitchFamily="18" charset="0"/>
            </a:endParaRPr>
          </a:p>
          <a:p>
            <a:pPr algn="l">
              <a:spcBef>
                <a:spcPts val="0"/>
              </a:spcBef>
            </a:pPr>
            <a:endParaRPr lang="en-US" altLang="en-US" sz="1700" dirty="0">
              <a:latin typeface="Times New Roman" panose="02020603050405020304" pitchFamily="18" charset="0"/>
              <a:cs typeface="Times New Roman" panose="02020603050405020304" pitchFamily="18" charset="0"/>
            </a:endParaRPr>
          </a:p>
          <a:p>
            <a:pPr lvl="1" algn="l"/>
            <a:endParaRPr lang="en-US" altLang="en-US" sz="1700" dirty="0">
              <a:latin typeface="Arial" panose="020B0604020202020204" pitchFamily="34" charset="0"/>
            </a:endParaRPr>
          </a:p>
        </p:txBody>
      </p:sp>
      <p:sp>
        <p:nvSpPr>
          <p:cNvPr id="8" name="Rectangle 7"/>
          <p:cNvSpPr/>
          <p:nvPr/>
        </p:nvSpPr>
        <p:spPr>
          <a:xfrm>
            <a:off x="10039927" y="4276436"/>
            <a:ext cx="508000" cy="544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4188367439"/>
              </p:ext>
            </p:extLst>
          </p:nvPr>
        </p:nvGraphicFramePr>
        <p:xfrm>
          <a:off x="477381" y="4066178"/>
          <a:ext cx="10974389" cy="2717800"/>
        </p:xfrm>
        <a:graphic>
          <a:graphicData uri="http://schemas.openxmlformats.org/drawingml/2006/table">
            <a:tbl>
              <a:tblPr firstRow="1" bandRow="1">
                <a:tableStyleId>{7DF18680-E054-41AD-8BC1-D1AEF772440D}</a:tableStyleId>
              </a:tblPr>
              <a:tblGrid>
                <a:gridCol w="1124996">
                  <a:extLst>
                    <a:ext uri="{9D8B030D-6E8A-4147-A177-3AD203B41FA5}">
                      <a16:colId xmlns:a16="http://schemas.microsoft.com/office/drawing/2014/main" val="451493001"/>
                    </a:ext>
                  </a:extLst>
                </a:gridCol>
                <a:gridCol w="2743200">
                  <a:extLst>
                    <a:ext uri="{9D8B030D-6E8A-4147-A177-3AD203B41FA5}">
                      <a16:colId xmlns:a16="http://schemas.microsoft.com/office/drawing/2014/main" val="3573022350"/>
                    </a:ext>
                  </a:extLst>
                </a:gridCol>
                <a:gridCol w="7106193">
                  <a:extLst>
                    <a:ext uri="{9D8B030D-6E8A-4147-A177-3AD203B41FA5}">
                      <a16:colId xmlns:a16="http://schemas.microsoft.com/office/drawing/2014/main" val="3189166449"/>
                    </a:ext>
                  </a:extLst>
                </a:gridCol>
              </a:tblGrid>
              <a:tr h="370840">
                <a:tc>
                  <a:txBody>
                    <a:bodyPr/>
                    <a:lstStyle/>
                    <a:p>
                      <a:r>
                        <a:rPr lang="en-US" sz="1600" dirty="0">
                          <a:latin typeface="Times New Roman" panose="02020603050405020304" pitchFamily="18" charset="0"/>
                          <a:cs typeface="Times New Roman" panose="02020603050405020304" pitchFamily="18" charset="0"/>
                        </a:rPr>
                        <a:t>Technique</a:t>
                      </a:r>
                    </a:p>
                  </a:txBody>
                  <a:tcPr/>
                </a:tc>
                <a:tc>
                  <a:txBody>
                    <a:bodyPr/>
                    <a:lstStyle/>
                    <a:p>
                      <a:r>
                        <a:rPr lang="en-US" sz="1600" dirty="0">
                          <a:latin typeface="Times New Roman" panose="02020603050405020304" pitchFamily="18" charset="0"/>
                          <a:cs typeface="Times New Roman" panose="02020603050405020304" pitchFamily="18" charset="0"/>
                        </a:rPr>
                        <a:t>Amount</a:t>
                      </a:r>
                    </a:p>
                  </a:txBody>
                  <a:tcPr/>
                </a:tc>
                <a:tc>
                  <a:txBody>
                    <a:bodyPr/>
                    <a:lstStyle/>
                    <a:p>
                      <a:r>
                        <a:rPr lang="en-US" sz="1600" dirty="0">
                          <a:latin typeface="Times New Roman" panose="02020603050405020304" pitchFamily="18" charset="0"/>
                          <a:cs typeface="Times New Roman" panose="02020603050405020304" pitchFamily="18" charset="0"/>
                        </a:rPr>
                        <a:t>Notes</a:t>
                      </a:r>
                    </a:p>
                  </a:txBody>
                  <a:tcPr/>
                </a:tc>
                <a:extLst>
                  <a:ext uri="{0D108BD9-81ED-4DB2-BD59-A6C34878D82A}">
                    <a16:rowId xmlns:a16="http://schemas.microsoft.com/office/drawing/2014/main" val="1672192395"/>
                  </a:ext>
                </a:extLst>
              </a:tr>
              <a:tr h="370840">
                <a:tc>
                  <a:txBody>
                    <a:bodyPr/>
                    <a:lstStyle/>
                    <a:p>
                      <a:r>
                        <a:rPr lang="en-US" sz="1600" b="1" dirty="0">
                          <a:latin typeface="Times New Roman" panose="02020603050405020304" pitchFamily="18" charset="0"/>
                          <a:cs typeface="Times New Roman" panose="02020603050405020304" pitchFamily="18" charset="0"/>
                        </a:rPr>
                        <a:t>CHN</a:t>
                      </a:r>
                    </a:p>
                  </a:txBody>
                  <a:tcPr/>
                </a:tc>
                <a:tc>
                  <a:txBody>
                    <a:bodyPr/>
                    <a:lstStyle/>
                    <a:p>
                      <a:r>
                        <a:rPr lang="en-US" altLang="en-US" sz="1600" dirty="0">
                          <a:latin typeface="Times New Roman" panose="02020603050405020304" pitchFamily="18" charset="0"/>
                          <a:cs typeface="Times New Roman" panose="02020603050405020304" pitchFamily="18" charset="0"/>
                        </a:rPr>
                        <a:t>5 – 10mg </a:t>
                      </a:r>
                      <a:r>
                        <a:rPr lang="en-US" altLang="en-US" sz="1600" u="sng" dirty="0">
                          <a:latin typeface="Times New Roman" panose="02020603050405020304" pitchFamily="18" charset="0"/>
                          <a:cs typeface="Times New Roman" panose="02020603050405020304" pitchFamily="18" charset="0"/>
                        </a:rPr>
                        <a:t>recoverable</a:t>
                      </a:r>
                      <a:r>
                        <a:rPr lang="en-US" altLang="en-US" sz="1600" dirty="0">
                          <a:latin typeface="Times New Roman" panose="02020603050405020304" pitchFamily="18" charset="0"/>
                          <a:cs typeface="Times New Roman" panose="02020603050405020304" pitchFamily="18" charset="0"/>
                        </a:rPr>
                        <a:t> material</a:t>
                      </a:r>
                      <a:endParaRPr lang="en-US" sz="1600" dirty="0">
                        <a:latin typeface="Times New Roman" panose="02020603050405020304" pitchFamily="18" charset="0"/>
                        <a:cs typeface="Times New Roman" panose="02020603050405020304" pitchFamily="18" charset="0"/>
                      </a:endParaRPr>
                    </a:p>
                  </a:txBody>
                  <a:tcPr/>
                </a:tc>
                <a:tc>
                  <a:txBody>
                    <a:bodyPr/>
                    <a:lstStyle/>
                    <a:p>
                      <a:pPr lvl="0" algn="l">
                        <a:spcBef>
                          <a:spcPts val="0"/>
                        </a:spcBef>
                      </a:pPr>
                      <a:r>
                        <a:rPr lang="en-US" altLang="en-US" sz="1600" dirty="0">
                          <a:latin typeface="Times New Roman" panose="02020603050405020304" pitchFamily="18" charset="0"/>
                          <a:cs typeface="Times New Roman" panose="02020603050405020304" pitchFamily="18" charset="0"/>
                        </a:rPr>
                        <a:t>Duplicate runs will be performed automatically if enough sample is provided.</a:t>
                      </a:r>
                    </a:p>
                    <a:p>
                      <a:pPr lvl="0" algn="l">
                        <a:spcBef>
                          <a:spcPts val="0"/>
                        </a:spcBef>
                      </a:pPr>
                      <a:r>
                        <a:rPr lang="en-US" altLang="en-US" sz="1600" b="1" i="1" u="sng" dirty="0">
                          <a:latin typeface="Times New Roman" panose="02020603050405020304" pitchFamily="18" charset="0"/>
                          <a:cs typeface="Times New Roman" panose="02020603050405020304" pitchFamily="18" charset="0"/>
                        </a:rPr>
                        <a:t>NO</a:t>
                      </a:r>
                      <a:r>
                        <a:rPr lang="en-US" altLang="en-US" sz="1600" i="1" u="sng" dirty="0">
                          <a:latin typeface="Times New Roman" panose="02020603050405020304" pitchFamily="18" charset="0"/>
                          <a:cs typeface="Times New Roman" panose="02020603050405020304" pitchFamily="18" charset="0"/>
                        </a:rPr>
                        <a:t> aqueous samples/solutions will be accepted for CHN analysis.</a:t>
                      </a:r>
                    </a:p>
                  </a:txBody>
                  <a:tcPr/>
                </a:tc>
                <a:extLst>
                  <a:ext uri="{0D108BD9-81ED-4DB2-BD59-A6C34878D82A}">
                    <a16:rowId xmlns:a16="http://schemas.microsoft.com/office/drawing/2014/main" val="538787263"/>
                  </a:ext>
                </a:extLst>
              </a:tr>
              <a:tr h="370840">
                <a:tc>
                  <a:txBody>
                    <a:bodyPr/>
                    <a:lstStyle/>
                    <a:p>
                      <a:r>
                        <a:rPr lang="en-US" sz="1600" b="1" dirty="0">
                          <a:latin typeface="Times New Roman" panose="02020603050405020304" pitchFamily="18" charset="0"/>
                          <a:cs typeface="Times New Roman" panose="02020603050405020304" pitchFamily="18" charset="0"/>
                        </a:rPr>
                        <a:t>Halides</a:t>
                      </a:r>
                    </a:p>
                  </a:txBody>
                  <a:tcPr/>
                </a:tc>
                <a:tc>
                  <a:txBody>
                    <a:bodyPr/>
                    <a:lstStyle/>
                    <a:p>
                      <a:r>
                        <a:rPr lang="en-US" altLang="en-US" sz="1600" dirty="0">
                          <a:latin typeface="Times New Roman" panose="02020603050405020304" pitchFamily="18" charset="0"/>
                          <a:cs typeface="Times New Roman" panose="02020603050405020304" pitchFamily="18" charset="0"/>
                        </a:rPr>
                        <a:t>5 – 15mg </a:t>
                      </a:r>
                      <a:r>
                        <a:rPr lang="en-US" altLang="en-US" sz="1600" u="sng" dirty="0">
                          <a:latin typeface="Times New Roman" panose="02020603050405020304" pitchFamily="18" charset="0"/>
                          <a:cs typeface="Times New Roman" panose="02020603050405020304" pitchFamily="18" charset="0"/>
                        </a:rPr>
                        <a:t>recoverable</a:t>
                      </a:r>
                      <a:r>
                        <a:rPr lang="en-US" altLang="en-US" sz="1600" dirty="0">
                          <a:latin typeface="Times New Roman" panose="02020603050405020304" pitchFamily="18" charset="0"/>
                          <a:cs typeface="Times New Roman" panose="02020603050405020304" pitchFamily="18" charset="0"/>
                        </a:rPr>
                        <a:t> material</a:t>
                      </a:r>
                      <a:endParaRPr lang="en-US" sz="1600" dirty="0">
                        <a:latin typeface="Times New Roman" panose="02020603050405020304" pitchFamily="18" charset="0"/>
                        <a:cs typeface="Times New Roman" panose="02020603050405020304" pitchFamily="18" charset="0"/>
                      </a:endParaRPr>
                    </a:p>
                  </a:txBody>
                  <a:tcPr/>
                </a:tc>
                <a:tc>
                  <a:txBody>
                    <a:bodyPr/>
                    <a:lstStyle/>
                    <a:p>
                      <a:pPr algn="l">
                        <a:spcBef>
                          <a:spcPts val="0"/>
                        </a:spcBef>
                      </a:pPr>
                      <a:r>
                        <a:rPr lang="en-US" altLang="en-US" sz="1400" dirty="0">
                          <a:latin typeface="Times New Roman" panose="02020603050405020304" pitchFamily="18" charset="0"/>
                          <a:cs typeface="Times New Roman" panose="02020603050405020304" pitchFamily="18" charset="0"/>
                        </a:rPr>
                        <a:t>Aqueous solutions:  </a:t>
                      </a:r>
                      <a:r>
                        <a:rPr lang="en-US" altLang="en-US" sz="1400" u="sng" dirty="0">
                          <a:latin typeface="Times New Roman" panose="02020603050405020304" pitchFamily="18" charset="0"/>
                          <a:cs typeface="Times New Roman" panose="02020603050405020304" pitchFamily="18" charset="0"/>
                        </a:rPr>
                        <a:t>Talk to the analyst</a:t>
                      </a:r>
                      <a:r>
                        <a:rPr lang="en-US" altLang="en-US" sz="1400" dirty="0">
                          <a:latin typeface="Times New Roman" panose="02020603050405020304" pitchFamily="18" charset="0"/>
                          <a:cs typeface="Times New Roman" panose="02020603050405020304" pitchFamily="18" charset="0"/>
                        </a:rPr>
                        <a:t>, as the theoretical </a:t>
                      </a:r>
                      <a:r>
                        <a:rPr lang="en-US" altLang="en-US" sz="1400" dirty="0" err="1">
                          <a:latin typeface="Times New Roman" panose="02020603050405020304" pitchFamily="18" charset="0"/>
                          <a:cs typeface="Times New Roman" panose="02020603050405020304" pitchFamily="18" charset="0"/>
                        </a:rPr>
                        <a:t>wt</a:t>
                      </a:r>
                      <a:r>
                        <a:rPr lang="en-US" altLang="en-US" sz="1400" dirty="0">
                          <a:latin typeface="Times New Roman" panose="02020603050405020304" pitchFamily="18" charset="0"/>
                          <a:cs typeface="Times New Roman" panose="02020603050405020304" pitchFamily="18" charset="0"/>
                        </a:rPr>
                        <a:t>-% of the element and</a:t>
                      </a:r>
                      <a:r>
                        <a:rPr lang="en-US" altLang="en-US" sz="1400" baseline="0" dirty="0">
                          <a:latin typeface="Times New Roman" panose="02020603050405020304" pitchFamily="18" charset="0"/>
                          <a:cs typeface="Times New Roman" panose="02020603050405020304" pitchFamily="18" charset="0"/>
                        </a:rPr>
                        <a:t> </a:t>
                      </a:r>
                      <a:r>
                        <a:rPr lang="en-US" altLang="en-US" sz="1400" dirty="0">
                          <a:latin typeface="Times New Roman" panose="02020603050405020304" pitchFamily="18" charset="0"/>
                          <a:cs typeface="Times New Roman" panose="02020603050405020304" pitchFamily="18" charset="0"/>
                        </a:rPr>
                        <a:t>the amount of solution available will determine whether we can run the sample or</a:t>
                      </a:r>
                      <a:r>
                        <a:rPr lang="en-US" altLang="en-US" sz="1400" baseline="0" dirty="0">
                          <a:latin typeface="Times New Roman" panose="02020603050405020304" pitchFamily="18" charset="0"/>
                          <a:cs typeface="Times New Roman" panose="02020603050405020304" pitchFamily="18" charset="0"/>
                        </a:rPr>
                        <a:t> </a:t>
                      </a:r>
                      <a:r>
                        <a:rPr lang="en-US" altLang="en-US" sz="1400" dirty="0">
                          <a:latin typeface="Times New Roman" panose="02020603050405020304" pitchFamily="18" charset="0"/>
                          <a:cs typeface="Times New Roman" panose="02020603050405020304" pitchFamily="18" charset="0"/>
                        </a:rPr>
                        <a:t>not, based on equipment, calibration ranges and limits of detection.</a:t>
                      </a:r>
                    </a:p>
                  </a:txBody>
                  <a:tcPr/>
                </a:tc>
                <a:extLst>
                  <a:ext uri="{0D108BD9-81ED-4DB2-BD59-A6C34878D82A}">
                    <a16:rowId xmlns:a16="http://schemas.microsoft.com/office/drawing/2014/main" val="3508684376"/>
                  </a:ext>
                </a:extLst>
              </a:tr>
              <a:tr h="370840">
                <a:tc>
                  <a:txBody>
                    <a:bodyPr/>
                    <a:lstStyle/>
                    <a:p>
                      <a:r>
                        <a:rPr lang="en-US" sz="1600" b="1" dirty="0">
                          <a:latin typeface="Times New Roman" panose="02020603050405020304" pitchFamily="18" charset="0"/>
                          <a:cs typeface="Times New Roman" panose="02020603050405020304" pitchFamily="18" charset="0"/>
                        </a:rPr>
                        <a:t>ICP</a:t>
                      </a:r>
                    </a:p>
                  </a:txBody>
                  <a:tcPr/>
                </a:tc>
                <a:tc>
                  <a:txBody>
                    <a:bodyPr/>
                    <a:lstStyle/>
                    <a:p>
                      <a:r>
                        <a:rPr lang="en-US" altLang="en-US" sz="1600" dirty="0">
                          <a:latin typeface="Times New Roman" panose="02020603050405020304" pitchFamily="18" charset="0"/>
                          <a:cs typeface="Times New Roman" panose="02020603050405020304" pitchFamily="18" charset="0"/>
                        </a:rPr>
                        <a:t>5 – 10mg </a:t>
                      </a:r>
                      <a:r>
                        <a:rPr lang="en-US" altLang="en-US" sz="1600" u="sng" dirty="0">
                          <a:latin typeface="Times New Roman" panose="02020603050405020304" pitchFamily="18" charset="0"/>
                          <a:cs typeface="Times New Roman" panose="02020603050405020304" pitchFamily="18" charset="0"/>
                        </a:rPr>
                        <a:t>recoverable</a:t>
                      </a:r>
                      <a:r>
                        <a:rPr lang="en-US" altLang="en-US" sz="1600" dirty="0">
                          <a:latin typeface="Times New Roman" panose="02020603050405020304" pitchFamily="18" charset="0"/>
                          <a:cs typeface="Times New Roman" panose="02020603050405020304" pitchFamily="18" charset="0"/>
                        </a:rPr>
                        <a:t> material</a:t>
                      </a:r>
                    </a:p>
                    <a:p>
                      <a:endParaRPr lang="en-US" altLang="en-US" sz="16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Aqueous solutions, </a:t>
                      </a:r>
                      <a:r>
                        <a:rPr lang="en-US" sz="1500" dirty="0" err="1">
                          <a:latin typeface="Times New Roman" panose="02020603050405020304" pitchFamily="18" charset="0"/>
                          <a:cs typeface="Times New Roman" panose="02020603050405020304" pitchFamily="18" charset="0"/>
                        </a:rPr>
                        <a:t>predissolved</a:t>
                      </a:r>
                      <a:r>
                        <a:rPr lang="en-US" sz="1500" dirty="0">
                          <a:latin typeface="Times New Roman" panose="02020603050405020304" pitchFamily="18" charset="0"/>
                          <a:cs typeface="Times New Roman" panose="02020603050405020304" pitchFamily="18" charset="0"/>
                        </a:rPr>
                        <a:t>: 10mL/element</a:t>
                      </a:r>
                    </a:p>
                  </a:txBody>
                  <a:tcPr/>
                </a:tc>
                <a:tc>
                  <a:txBody>
                    <a:bodyPr/>
                    <a:lstStyle/>
                    <a:p>
                      <a:r>
                        <a:rPr lang="en-US" sz="1600" dirty="0">
                          <a:latin typeface="Times New Roman" panose="02020603050405020304" pitchFamily="18" charset="0"/>
                          <a:cs typeface="Times New Roman" panose="02020603050405020304" pitchFamily="18" charset="0"/>
                        </a:rPr>
                        <a:t>Aqueous solutions will be acidified prior to analysis. Solid samples and liquid samples with organic constituents will be digested and diluted prior to ICP analysis.</a:t>
                      </a:r>
                    </a:p>
                  </a:txBody>
                  <a:tcPr/>
                </a:tc>
                <a:extLst>
                  <a:ext uri="{0D108BD9-81ED-4DB2-BD59-A6C34878D82A}">
                    <a16:rowId xmlns:a16="http://schemas.microsoft.com/office/drawing/2014/main" val="4100455220"/>
                  </a:ext>
                </a:extLst>
              </a:tr>
            </a:tbl>
          </a:graphicData>
        </a:graphic>
      </p:graphicFrame>
    </p:spTree>
    <p:extLst>
      <p:ext uri="{BB962C8B-B14F-4D97-AF65-F5344CB8AC3E}">
        <p14:creationId xmlns:p14="http://schemas.microsoft.com/office/powerpoint/2010/main" val="1953007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24"/>
            <a:ext cx="12192000" cy="4753878"/>
          </a:xfrm>
          <a:prstGeom prst="rect">
            <a:avLst/>
          </a:prstGeom>
        </p:spPr>
      </p:pic>
      <p:sp>
        <p:nvSpPr>
          <p:cNvPr id="3" name="TextBox 2"/>
          <p:cNvSpPr txBox="1"/>
          <p:nvPr/>
        </p:nvSpPr>
        <p:spPr>
          <a:xfrm>
            <a:off x="0" y="1340597"/>
            <a:ext cx="9479833" cy="446276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Results and Turn-Around Times</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All results, unless noted otherwise, will be reported as % by weight.</a:t>
            </a:r>
          </a:p>
          <a:p>
            <a:r>
              <a:rPr lang="en-US" sz="1600" dirty="0">
                <a:latin typeface="Times New Roman" panose="02020603050405020304" pitchFamily="18" charset="0"/>
                <a:cs typeface="Times New Roman" panose="02020603050405020304" pitchFamily="18" charset="0"/>
              </a:rPr>
              <a:t>	Your results will be sent to you via email to the email address your account is made under.  </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Depending on the status of the previous day’s runs, the sample que and whether instrument maintenance is needed, turnaround time for results is usually:</a:t>
            </a:r>
          </a:p>
          <a:p>
            <a:endParaRPr lang="en-US" sz="1600" dirty="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CHN analysis: 2-3 business days.</a:t>
            </a:r>
          </a:p>
          <a:p>
            <a:pPr lvl="1"/>
            <a:r>
              <a:rPr lang="en-US" sz="1600" i="1" dirty="0">
                <a:latin typeface="Times New Roman" panose="02020603050405020304" pitchFamily="18" charset="0"/>
                <a:cs typeface="Times New Roman" panose="02020603050405020304" pitchFamily="18" charset="0"/>
              </a:rPr>
              <a:t>		If 24-hour CHN turnaround is needed, please talk to Elizabeth Eves (bleves@illinois.edu).</a:t>
            </a:r>
          </a:p>
          <a:p>
            <a:pPr marL="1200150" lvl="2"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ICP analysis: 3-10 business days</a:t>
            </a:r>
          </a:p>
          <a:p>
            <a:pPr marL="1200150" lvl="2"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Halide analysis:  3-5 business days</a:t>
            </a:r>
          </a:p>
          <a:p>
            <a:pPr marL="742950" lvl="1"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These times will be longer if there are instrumental problems, maintenance or if the staff is reduced due to sickness, vacation or meetings.  Samples are run on a first-in, first-out basis.  If you will need your results by a certain date or need rush or priority treatment, </a:t>
            </a:r>
            <a:r>
              <a:rPr lang="en-US" sz="1600" u="sng" dirty="0">
                <a:latin typeface="Times New Roman" panose="02020603050405020304" pitchFamily="18" charset="0"/>
                <a:cs typeface="Times New Roman" panose="02020603050405020304" pitchFamily="18" charset="0"/>
              </a:rPr>
              <a:t>talk to the technician to see if this is possible</a:t>
            </a:r>
            <a:r>
              <a:rPr lang="en-US" sz="1600" dirty="0">
                <a:latin typeface="Times New Roman" panose="02020603050405020304" pitchFamily="18" charset="0"/>
                <a:cs typeface="Times New Roman" panose="02020603050405020304" pitchFamily="18" charset="0"/>
              </a:rPr>
              <a:t>.</a:t>
            </a:r>
          </a:p>
          <a:p>
            <a:endParaRPr lang="en-US" sz="1600" dirty="0">
              <a:latin typeface="Times New Roman" panose="02020603050405020304" pitchFamily="18" charset="0"/>
              <a:cs typeface="Times New Roman" panose="02020603050405020304" pitchFamily="18" charset="0"/>
            </a:endParaRPr>
          </a:p>
        </p:txBody>
      </p:sp>
      <p:sp>
        <p:nvSpPr>
          <p:cNvPr id="9" name="Rectangle 8"/>
          <p:cNvSpPr/>
          <p:nvPr/>
        </p:nvSpPr>
        <p:spPr>
          <a:xfrm>
            <a:off x="10039927" y="4276436"/>
            <a:ext cx="508000" cy="544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9913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2367</TotalTime>
  <Words>1912</Words>
  <Application>Microsoft Office PowerPoint</Application>
  <PresentationFormat>Widescreen</PresentationFormat>
  <Paragraphs>191</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ArialMT</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SCS Microanalysis Lab</dc:title>
  <dc:creator>Kiran Subedi</dc:creator>
  <cp:lastModifiedBy>Gray, Danielle L</cp:lastModifiedBy>
  <cp:revision>120</cp:revision>
  <dcterms:created xsi:type="dcterms:W3CDTF">2017-01-24T17:07:50Z</dcterms:created>
  <dcterms:modified xsi:type="dcterms:W3CDTF">2021-02-02T22:09:07Z</dcterms:modified>
</cp:coreProperties>
</file>