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9" r:id="rId3"/>
    <p:sldId id="291" r:id="rId4"/>
    <p:sldId id="308" r:id="rId5"/>
    <p:sldId id="316" r:id="rId6"/>
    <p:sldId id="300" r:id="rId7"/>
    <p:sldId id="295" r:id="rId8"/>
    <p:sldId id="317" r:id="rId9"/>
    <p:sldId id="318" r:id="rId10"/>
    <p:sldId id="321" r:id="rId11"/>
    <p:sldId id="320" r:id="rId12"/>
    <p:sldId id="310" r:id="rId13"/>
    <p:sldId id="319" r:id="rId14"/>
    <p:sldId id="313" r:id="rId15"/>
    <p:sldId id="302" r:id="rId16"/>
    <p:sldId id="292" r:id="rId17"/>
    <p:sldId id="312" r:id="rId18"/>
    <p:sldId id="306" r:id="rId19"/>
    <p:sldId id="307" r:id="rId20"/>
    <p:sldId id="315" r:id="rId21"/>
    <p:sldId id="270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3F18-5356-4B54-857C-CB7C2ADE1FD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0143F-7771-4F61-A5B1-2CC834039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develop potential drug for diseases, or study biological mechanisms, people want to find.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0143F-7771-4F61-A5B1-2CC834039B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28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31BF39-22B8-45F6-B0A1-9DBD07773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55BE-9F13-48D3-BE21-FC86A98AA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4DC6-35D4-48BC-AAC5-35EBF57D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5ABB6-7A19-499E-94CB-488EAE6A2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EE71-9555-4046-9583-85B1E944E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0C6D-E17B-4FE0-A061-3737DC17A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70AA-8999-405E-A522-8D20588F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38FA-F086-488C-A4DF-F5150E896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D469-090C-4A49-B261-E3FCE0DE1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CF56-2C92-4F3B-B4D1-C521078A3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EA3E-CFC1-45C8-9A9C-C3DBAE3C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7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7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7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17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18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8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8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8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18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8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FA158DB-8F3B-4FE5-BA69-E4A756CDD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.illinois.edu/hts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High-Throughput Screening</a:t>
            </a:r>
            <a:br>
              <a:rPr lang="en-US" sz="4800" dirty="0" smtClean="0"/>
            </a:br>
            <a:r>
              <a:rPr lang="en-US" sz="4800" dirty="0" smtClean="0"/>
              <a:t>and the HTS Facility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Chen Zhang</a:t>
            </a:r>
          </a:p>
          <a:p>
            <a:pPr eaLnBrk="1" hangingPunct="1">
              <a:defRPr/>
            </a:pPr>
            <a:r>
              <a:rPr lang="en-US" dirty="0" smtClean="0"/>
              <a:t>HTSF Director</a:t>
            </a:r>
          </a:p>
        </p:txBody>
      </p:sp>
    </p:spTree>
  </p:cSld>
  <p:clrMapOvr>
    <a:masterClrMapping/>
  </p:clrMapOvr>
  <p:transition advTm="55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"/>
            <a:ext cx="8229600" cy="816428"/>
          </a:xfrm>
        </p:spPr>
        <p:txBody>
          <a:bodyPr/>
          <a:lstStyle/>
          <a:p>
            <a:r>
              <a:rPr lang="en-US" dirty="0"/>
              <a:t>Plate Reader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816428"/>
            <a:ext cx="8229600" cy="4525963"/>
          </a:xfrm>
        </p:spPr>
        <p:txBody>
          <a:bodyPr/>
          <a:lstStyle/>
          <a:p>
            <a:r>
              <a:rPr lang="en-US" sz="2200" dirty="0" err="1" smtClean="0"/>
              <a:t>Monochromator</a:t>
            </a:r>
            <a:r>
              <a:rPr lang="en-US" sz="2200" dirty="0" smtClean="0"/>
              <a:t> </a:t>
            </a:r>
            <a:r>
              <a:rPr lang="en-US" sz="2200" dirty="0"/>
              <a:t>and filter based 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Absorbance </a:t>
            </a:r>
            <a:r>
              <a:rPr lang="en-US" sz="2200" dirty="0"/>
              <a:t>(230 - 999 nm, 1 nm increment) </a:t>
            </a:r>
            <a:endParaRPr lang="en-US" sz="2200" dirty="0" smtClean="0"/>
          </a:p>
          <a:p>
            <a:r>
              <a:rPr lang="en-US" sz="2200" dirty="0" smtClean="0"/>
              <a:t>Fluorescence </a:t>
            </a:r>
            <a:r>
              <a:rPr lang="en-US" sz="2200" dirty="0"/>
              <a:t>intensity (250 - 700 nm) </a:t>
            </a:r>
          </a:p>
          <a:p>
            <a:r>
              <a:rPr lang="en-US" sz="2200" dirty="0" smtClean="0"/>
              <a:t>Spectrum </a:t>
            </a:r>
            <a:r>
              <a:rPr lang="en-US" sz="2200" dirty="0"/>
              <a:t>Scan </a:t>
            </a:r>
          </a:p>
          <a:p>
            <a:r>
              <a:rPr lang="en-US" sz="2200" dirty="0" smtClean="0"/>
              <a:t>Fluorescence </a:t>
            </a:r>
            <a:r>
              <a:rPr lang="en-US" sz="2200" dirty="0"/>
              <a:t>polarization (anisotropy) </a:t>
            </a:r>
          </a:p>
          <a:p>
            <a:r>
              <a:rPr lang="en-US" sz="2200" dirty="0" smtClean="0"/>
              <a:t>Fluorescence </a:t>
            </a:r>
            <a:r>
              <a:rPr lang="en-US" sz="2200" dirty="0"/>
              <a:t>resonance energy transfer (FRET) </a:t>
            </a:r>
          </a:p>
          <a:p>
            <a:r>
              <a:rPr lang="en-US" sz="2200" dirty="0" smtClean="0"/>
              <a:t>Time-resolved </a:t>
            </a:r>
            <a:r>
              <a:rPr lang="en-US" sz="2200" dirty="0"/>
              <a:t>fluorescence (TR)</a:t>
            </a:r>
            <a:r>
              <a:rPr lang="en-US" sz="2200" dirty="0" smtClean="0"/>
              <a:t> and </a:t>
            </a:r>
            <a:r>
              <a:rPr lang="en-US" sz="2200" dirty="0"/>
              <a:t>TR-FRET </a:t>
            </a:r>
            <a:endParaRPr lang="en-US" sz="2200" dirty="0" smtClean="0"/>
          </a:p>
          <a:p>
            <a:r>
              <a:rPr lang="en-US" sz="2200" dirty="0" smtClean="0"/>
              <a:t>Luminescence  </a:t>
            </a:r>
          </a:p>
          <a:p>
            <a:r>
              <a:rPr lang="en-US" sz="2200" dirty="0" smtClean="0"/>
              <a:t>Bioluminescence </a:t>
            </a:r>
            <a:r>
              <a:rPr lang="en-US" sz="2200" dirty="0"/>
              <a:t>resonance energy transfer (BRET) </a:t>
            </a:r>
          </a:p>
          <a:p>
            <a:r>
              <a:rPr lang="en-US" sz="2200" dirty="0" smtClean="0"/>
              <a:t>Alpha </a:t>
            </a:r>
            <a:r>
              <a:rPr lang="en-US" sz="2200" dirty="0"/>
              <a:t>Screen and </a:t>
            </a:r>
            <a:r>
              <a:rPr lang="en-US" sz="2200" dirty="0" err="1"/>
              <a:t>AlphaLISA</a:t>
            </a:r>
            <a:r>
              <a:rPr lang="en-US" sz="2200" dirty="0"/>
              <a:t> </a:t>
            </a:r>
          </a:p>
          <a:p>
            <a:r>
              <a:rPr lang="en-US" sz="2200" dirty="0" smtClean="0"/>
              <a:t>Convenient </a:t>
            </a:r>
            <a:r>
              <a:rPr lang="en-US" sz="2200" dirty="0"/>
              <a:t>16 sample direct protein/DNA/RNA measure (only 2 </a:t>
            </a:r>
            <a:r>
              <a:rPr lang="en-US" sz="2200" dirty="0" err="1"/>
              <a:t>ul</a:t>
            </a:r>
            <a:r>
              <a:rPr lang="en-US" sz="2200" dirty="0"/>
              <a:t> needed) </a:t>
            </a:r>
            <a:endParaRPr lang="en-US" sz="2200" dirty="0" smtClean="0"/>
          </a:p>
          <a:p>
            <a:r>
              <a:rPr lang="en-US" sz="2200" dirty="0" smtClean="0"/>
              <a:t>Dual </a:t>
            </a:r>
            <a:r>
              <a:rPr lang="en-US" sz="2200" dirty="0"/>
              <a:t>reagent injection (5-1000 µL) for fast kinetics </a:t>
            </a:r>
            <a:endParaRPr lang="en-US" sz="2200" dirty="0" smtClean="0"/>
          </a:p>
          <a:p>
            <a:r>
              <a:rPr lang="en-US" sz="2200" dirty="0" smtClean="0"/>
              <a:t>Temperature </a:t>
            </a:r>
            <a:r>
              <a:rPr lang="en-US" sz="2200" dirty="0"/>
              <a:t>and CO2 control </a:t>
            </a:r>
          </a:p>
          <a:p>
            <a:r>
              <a:rPr lang="en-US" sz="2200" dirty="0" smtClean="0"/>
              <a:t>Equipped </a:t>
            </a:r>
            <a:r>
              <a:rPr lang="en-US" sz="2200" dirty="0"/>
              <a:t>with plate stacker for batch process</a:t>
            </a:r>
          </a:p>
        </p:txBody>
      </p:sp>
    </p:spTree>
    <p:extLst>
      <p:ext uri="{BB962C8B-B14F-4D97-AF65-F5344CB8AC3E}">
        <p14:creationId xmlns:p14="http://schemas.microsoft.com/office/powerpoint/2010/main" val="407432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56"/>
    </mc:Choice>
    <mc:Fallback>
      <p:transition spd="slow" advTm="400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38"/>
            <a:ext cx="8229600" cy="1139825"/>
          </a:xfrm>
        </p:spPr>
        <p:txBody>
          <a:bodyPr/>
          <a:lstStyle/>
          <a:p>
            <a:r>
              <a:rPr lang="en-US" dirty="0"/>
              <a:t>Imaging Reader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" y="1156063"/>
            <a:ext cx="8543109" cy="4525963"/>
          </a:xfrm>
        </p:spPr>
        <p:txBody>
          <a:bodyPr/>
          <a:lstStyle/>
          <a:p>
            <a:r>
              <a:rPr lang="en-US" sz="2200" dirty="0" smtClean="0"/>
              <a:t>Bright </a:t>
            </a:r>
            <a:r>
              <a:rPr lang="en-US" sz="2200" dirty="0"/>
              <a:t>field, phase contrast, fluorescence imaging </a:t>
            </a:r>
            <a:endParaRPr lang="en-US" sz="2200" dirty="0" smtClean="0"/>
          </a:p>
          <a:p>
            <a:r>
              <a:rPr lang="en-US" sz="2200" dirty="0" smtClean="0"/>
              <a:t>Objectives</a:t>
            </a:r>
            <a:r>
              <a:rPr lang="en-US" sz="2200" dirty="0"/>
              <a:t>: 4X, 10X, 20X, 40X </a:t>
            </a:r>
            <a:endParaRPr lang="en-US" sz="2200" dirty="0" smtClean="0"/>
          </a:p>
          <a:p>
            <a:r>
              <a:rPr lang="en-US" sz="2200" dirty="0" smtClean="0"/>
              <a:t>Z-stacking</a:t>
            </a:r>
            <a:r>
              <a:rPr lang="en-US" sz="2200" dirty="0"/>
              <a:t>, montage, </a:t>
            </a:r>
            <a:r>
              <a:rPr lang="en-US" sz="2200" dirty="0" smtClean="0"/>
              <a:t>time-lapse</a:t>
            </a:r>
          </a:p>
          <a:p>
            <a:r>
              <a:rPr lang="en-US" sz="2200" dirty="0" smtClean="0"/>
              <a:t>Filters</a:t>
            </a:r>
            <a:r>
              <a:rPr lang="en-US" sz="2200" dirty="0"/>
              <a:t>: DAPI, CFP, GFP, YFP, RFP, Texas Red, CY5, CFP-YFP FRET, </a:t>
            </a:r>
            <a:r>
              <a:rPr lang="en-US" sz="2200" dirty="0" err="1"/>
              <a:t>Acridine</a:t>
            </a:r>
            <a:r>
              <a:rPr lang="en-US" sz="2200" dirty="0"/>
              <a:t> Orange, </a:t>
            </a:r>
            <a:r>
              <a:rPr lang="en-US" sz="2200" dirty="0" err="1"/>
              <a:t>Propidium</a:t>
            </a:r>
            <a:r>
              <a:rPr lang="en-US" sz="2200" dirty="0"/>
              <a:t> Iodide </a:t>
            </a:r>
            <a:r>
              <a:rPr lang="en-US" sz="2200" dirty="0" smtClean="0"/>
              <a:t> (up to 4 at a time)</a:t>
            </a:r>
          </a:p>
          <a:p>
            <a:r>
              <a:rPr lang="en-US" sz="2200" dirty="0" smtClean="0"/>
              <a:t>Laser </a:t>
            </a:r>
            <a:r>
              <a:rPr lang="en-US" sz="2200" dirty="0"/>
              <a:t>autofocus (fast and less photo-bleaching), image-based autofocus </a:t>
            </a:r>
            <a:endParaRPr lang="en-US" sz="2200" dirty="0" smtClean="0"/>
          </a:p>
          <a:p>
            <a:r>
              <a:rPr lang="en-US" sz="2200" dirty="0" smtClean="0"/>
              <a:t>Dual </a:t>
            </a:r>
            <a:r>
              <a:rPr lang="en-US" sz="2200" dirty="0"/>
              <a:t>injectors for fast kinetics imaging such as calcium efflux 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6-1536 </a:t>
            </a:r>
            <a:r>
              <a:rPr lang="en-US" sz="2200" dirty="0"/>
              <a:t>well plates, slides, petri-dish, other vessels possible with adaptor </a:t>
            </a:r>
            <a:endParaRPr lang="en-US" sz="2200" dirty="0" smtClean="0"/>
          </a:p>
          <a:p>
            <a:r>
              <a:rPr lang="en-US" sz="2200" dirty="0" smtClean="0"/>
              <a:t>Temperature </a:t>
            </a:r>
            <a:r>
              <a:rPr lang="en-US" sz="2200" dirty="0"/>
              <a:t>and CO2 control for live imaging </a:t>
            </a:r>
            <a:endParaRPr lang="en-US" sz="2200" dirty="0" smtClean="0"/>
          </a:p>
          <a:p>
            <a:r>
              <a:rPr lang="en-US" sz="2200" dirty="0" smtClean="0"/>
              <a:t>Automated </a:t>
            </a:r>
            <a:r>
              <a:rPr lang="en-US" sz="2200" dirty="0"/>
              <a:t>long term imaging (ex. Image every hour for 3 days) 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User-friendly </a:t>
            </a:r>
            <a:r>
              <a:rPr lang="en-US" sz="2200" dirty="0"/>
              <a:t>image processing and data analysis software</a:t>
            </a:r>
          </a:p>
        </p:txBody>
      </p:sp>
    </p:spTree>
    <p:extLst>
      <p:ext uri="{BB962C8B-B14F-4D97-AF65-F5344CB8AC3E}">
        <p14:creationId xmlns:p14="http://schemas.microsoft.com/office/powerpoint/2010/main" val="146702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23"/>
    </mc:Choice>
    <mc:Fallback>
      <p:transition spd="slow" advTm="571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Detection</a:t>
            </a:r>
            <a:endParaRPr lang="en-US" dirty="0"/>
          </a:p>
        </p:txBody>
      </p:sp>
      <p:pic>
        <p:nvPicPr>
          <p:cNvPr id="38" name="Content Placeholder 3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954" y="1500430"/>
            <a:ext cx="5630091" cy="4950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3526" y="6526364"/>
            <a:ext cx="2123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Images Source From </a:t>
            </a:r>
            <a:r>
              <a:rPr lang="en-US" sz="1200" dirty="0" err="1" smtClean="0"/>
              <a:t>BioTek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0"/>
    </mc:Choice>
    <mc:Fallback>
      <p:transition spd="slow" advTm="46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6731" r="23792" b="16449"/>
          <a:stretch/>
        </p:blipFill>
        <p:spPr>
          <a:xfrm>
            <a:off x="342900" y="1813877"/>
            <a:ext cx="4271963" cy="3486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4"/>
          <a:stretch/>
        </p:blipFill>
        <p:spPr>
          <a:xfrm>
            <a:off x="4986337" y="1784669"/>
            <a:ext cx="3900487" cy="3515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77" y="5891349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Bacterial colonies size</a:t>
            </a:r>
          </a:p>
          <a:p>
            <a:r>
              <a:rPr lang="en-US" dirty="0"/>
              <a:t>v</a:t>
            </a:r>
            <a:r>
              <a:rPr lang="en-US" dirty="0" smtClean="0"/>
              <a:t>an de Donk Lab in Chemistry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7311" y="5891349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stained with multiple antibodies</a:t>
            </a:r>
          </a:p>
          <a:p>
            <a:r>
              <a:rPr lang="en-US" dirty="0" smtClean="0"/>
              <a:t>Underhill lab in Bioengineering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9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0"/>
    </mc:Choice>
    <mc:Fallback>
      <p:transition spd="slow" advTm="74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can be done in collaboration with other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MNR</a:t>
            </a:r>
          </a:p>
          <a:p>
            <a:r>
              <a:rPr lang="en-US" dirty="0" smtClean="0"/>
              <a:t>MS</a:t>
            </a:r>
          </a:p>
          <a:p>
            <a:r>
              <a:rPr lang="en-US" dirty="0" smtClean="0"/>
              <a:t>Surface Plasmon Resonance (SPR)</a:t>
            </a:r>
          </a:p>
          <a:p>
            <a:r>
              <a:rPr lang="en-US" dirty="0" smtClean="0"/>
              <a:t>Flow-cytometry</a:t>
            </a:r>
          </a:p>
          <a:p>
            <a:r>
              <a:rPr lang="en-US" dirty="0" smtClean="0"/>
              <a:t>DNA-encoded library (sequencing)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CRISPR-based library </a:t>
            </a:r>
            <a:r>
              <a:rPr lang="en-US" dirty="0" smtClean="0"/>
              <a:t>(target identification or mechanism of action)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2"/>
    </mc:Choice>
    <mc:Fallback>
      <p:transition spd="slow" advTm="31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Compound Libraries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556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Compound </a:t>
            </a:r>
            <a:r>
              <a:rPr lang="en-US" sz="3200" dirty="0" smtClean="0">
                <a:latin typeface="Times New Roman" pitchFamily="18" charset="0"/>
              </a:rPr>
              <a:t>collections (~278,000 total):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9460" name="Picture 4" descr="compound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550" y="5185497"/>
            <a:ext cx="2000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arvelstoreroom"/>
          <p:cNvPicPr>
            <a:picLocks noChangeAspect="1" noChangeArrowheads="1"/>
          </p:cNvPicPr>
          <p:nvPr/>
        </p:nvPicPr>
        <p:blipFill rotWithShape="1">
          <a:blip r:embed="rId3" cstate="print"/>
          <a:srcRect l="6455" t="3801" r="6017" b="4297"/>
          <a:stretch/>
        </p:blipFill>
        <p:spPr bwMode="auto">
          <a:xfrm>
            <a:off x="6118983" y="993775"/>
            <a:ext cx="2999943" cy="36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7391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88" y="271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2667000"/>
            <a:ext cx="63418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</a:rPr>
              <a:t>ChemBridge</a:t>
            </a:r>
            <a:r>
              <a:rPr lang="en-US" sz="2400" dirty="0" smtClean="0">
                <a:latin typeface="Times New Roman" pitchFamily="18" charset="0"/>
              </a:rPr>
              <a:t> Diversity      </a:t>
            </a:r>
            <a:r>
              <a:rPr lang="en-US" sz="2400" dirty="0">
                <a:latin typeface="Times New Roman" pitchFamily="18" charset="0"/>
              </a:rPr>
              <a:t>~150,000 </a:t>
            </a:r>
            <a:r>
              <a:rPr lang="en-US" sz="2400" dirty="0" smtClean="0">
                <a:latin typeface="Times New Roman" pitchFamily="18" charset="0"/>
              </a:rPr>
              <a:t>compounds</a:t>
            </a:r>
          </a:p>
          <a:p>
            <a:r>
              <a:rPr lang="en-US" sz="2400" dirty="0" err="1" smtClean="0">
                <a:latin typeface="Times New Roman" pitchFamily="18" charset="0"/>
              </a:rPr>
              <a:t>ChemDiv</a:t>
            </a:r>
            <a:r>
              <a:rPr lang="en-US" sz="2400" dirty="0" smtClean="0">
                <a:latin typeface="Times New Roman" pitchFamily="18" charset="0"/>
              </a:rPr>
              <a:t> Diversity           ~100,000 compounds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</a:rPr>
              <a:t>National </a:t>
            </a:r>
            <a:r>
              <a:rPr lang="en-US" sz="2400" dirty="0">
                <a:latin typeface="Times New Roman" pitchFamily="18" charset="0"/>
              </a:rPr>
              <a:t>Cancer Institute  </a:t>
            </a:r>
            <a:r>
              <a:rPr lang="en-US" sz="2400" dirty="0" smtClean="0">
                <a:latin typeface="Times New Roman" pitchFamily="18" charset="0"/>
              </a:rPr>
              <a:t>  ~10,000 compounds</a:t>
            </a:r>
          </a:p>
          <a:p>
            <a:r>
              <a:rPr lang="en-US" sz="2400" dirty="0">
                <a:latin typeface="Times New Roman" pitchFamily="18" charset="0"/>
              </a:rPr>
              <a:t>Marvel Library                </a:t>
            </a:r>
            <a:r>
              <a:rPr lang="en-US" sz="2400" dirty="0" smtClean="0">
                <a:latin typeface="Times New Roman" pitchFamily="18" charset="0"/>
              </a:rPr>
              <a:t>    ~</a:t>
            </a:r>
            <a:r>
              <a:rPr lang="en-US" sz="2400" dirty="0">
                <a:latin typeface="Times New Roman" pitchFamily="18" charset="0"/>
              </a:rPr>
              <a:t>10,000 compounds</a:t>
            </a:r>
          </a:p>
          <a:p>
            <a:r>
              <a:rPr lang="en-US" sz="2400" dirty="0" smtClean="0">
                <a:latin typeface="Times New Roman" pitchFamily="18" charset="0"/>
              </a:rPr>
              <a:t>HTSF </a:t>
            </a:r>
            <a:r>
              <a:rPr lang="en-US" sz="2400" dirty="0">
                <a:latin typeface="Times New Roman" pitchFamily="18" charset="0"/>
              </a:rPr>
              <a:t>House Library       </a:t>
            </a:r>
            <a:r>
              <a:rPr lang="en-US" sz="2400" dirty="0" smtClean="0">
                <a:latin typeface="Times New Roman" pitchFamily="18" charset="0"/>
              </a:rPr>
              <a:t>     ~8,000 </a:t>
            </a:r>
            <a:r>
              <a:rPr lang="en-US" sz="2400" dirty="0">
                <a:latin typeface="Times New Roman" pitchFamily="18" charset="0"/>
              </a:rPr>
              <a:t>compounds</a:t>
            </a: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4025" y="5334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 850    </a:t>
            </a:r>
          </a:p>
          <a:p>
            <a:r>
              <a:rPr lang="en-US" dirty="0" smtClean="0"/>
              <a:t>384-well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7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0"/>
    </mc:Choice>
    <mc:Fallback>
      <p:transition spd="slow" advTm="33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Liquid </a:t>
            </a:r>
            <a:r>
              <a:rPr lang="en-US" sz="4000" dirty="0" smtClean="0"/>
              <a:t>Handling</a:t>
            </a:r>
            <a:endParaRPr lang="en-US" sz="4000" dirty="0"/>
          </a:p>
        </p:txBody>
      </p:sp>
      <p:pic>
        <p:nvPicPr>
          <p:cNvPr id="2052" name="Picture 3" descr="platemate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89248"/>
            <a:ext cx="3143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066800" y="5562600"/>
            <a:ext cx="693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Add reagents </a:t>
            </a:r>
            <a:r>
              <a:rPr lang="en-US" sz="2400" dirty="0" smtClean="0">
                <a:latin typeface="Times New Roman" pitchFamily="18" charset="0"/>
              </a:rPr>
              <a:t>to whole plates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Transfer compounds from stock plates to assay plates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20460"/>
              </p:ext>
            </p:extLst>
          </p:nvPr>
        </p:nvGraphicFramePr>
        <p:xfrm>
          <a:off x="5256068" y="3158977"/>
          <a:ext cx="22860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0" name="Image" r:id="rId4" imgW="4063492" imgH="2641270" progId="">
                  <p:embed/>
                </p:oleObj>
              </mc:Choice>
              <mc:Fallback>
                <p:oleObj name="Image" r:id="rId4" imgW="4063492" imgH="264127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068" y="3158977"/>
                        <a:ext cx="22860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9" descr="darts_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713089"/>
            <a:ext cx="1905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9725" y="318727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PlateMatePlus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7068" y="268609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PinTransferTool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2078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96/384 Tips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" name="Picture 4" descr="compoundpla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72266">
            <a:off x="5783919" y="4367604"/>
            <a:ext cx="1368281" cy="88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"/>
    </mc:Choice>
    <mc:Fallback>
      <p:transition spd="slow" advTm="121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4237"/>
            <a:ext cx="6858000" cy="4572000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Liquid </a:t>
            </a:r>
            <a:r>
              <a:rPr lang="en-US" sz="4000" dirty="0" smtClean="0"/>
              <a:t>Handling</a:t>
            </a:r>
            <a:endParaRPr lang="en-US" sz="4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5562600"/>
            <a:ext cx="693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Serial dilution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Transfer from/ into individual well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"/>
    </mc:Choice>
    <mc:Fallback>
      <p:transition spd="slow" advTm="127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Liquid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Handling in BSC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4" name="Picture 7" descr="wellm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10339"/>
            <a:ext cx="2819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1744" y="6299345"/>
            <a:ext cx="235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Bio-Safety Cabinet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421865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Small Sterile</a:t>
            </a:r>
            <a:r>
              <a:rPr kumimoji="0" lang="en-US" altLang="zh-CN" sz="1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Liquid Dispenser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990600"/>
            <a:ext cx="3175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"/>
    </mc:Choice>
    <mc:Fallback>
      <p:transition spd="slow" advTm="125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06598"/>
            <a:ext cx="2794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7380"/>
            <a:ext cx="2362200" cy="248031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Automation Equipment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23831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Plate Washer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1255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Plate Sealer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ELISA assay or fixed cells wash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5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9"/>
    </mc:Choice>
    <mc:Fallback>
      <p:transition spd="slow" advTm="14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HTS?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Wanted</a:t>
            </a:r>
            <a:r>
              <a:rPr lang="en-US" sz="2800" dirty="0" smtClean="0"/>
              <a:t>:  Antagonist/ binder/ inhibitor/ antibody/etc., for your macromolecule of interest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b="1" dirty="0" smtClean="0"/>
              <a:t>Problem</a:t>
            </a:r>
            <a:r>
              <a:rPr lang="en-US" sz="2800" dirty="0" smtClean="0"/>
              <a:t>:  No known molecule; Not enough information for rational design; </a:t>
            </a:r>
            <a:r>
              <a:rPr lang="en-US" sz="2800" i="1" dirty="0" smtClean="0"/>
              <a:t>de novo </a:t>
            </a:r>
            <a:r>
              <a:rPr lang="en-US" sz="2800" dirty="0" smtClean="0"/>
              <a:t>design not successful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b="1" dirty="0" smtClean="0"/>
              <a:t>Solution</a:t>
            </a:r>
            <a:r>
              <a:rPr lang="en-US" sz="2800" dirty="0" smtClean="0"/>
              <a:t>:  Use robotic system to screen large collections of compound/ siRNA/ peptide/ antibody libraries to identify hits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ransition advTm="3469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049" y="1293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/>
              <a:t>Data Analysis &amp; </a:t>
            </a:r>
            <a:r>
              <a:rPr lang="en-US" dirty="0" smtClean="0"/>
              <a:t>Hits Selection</a:t>
            </a:r>
            <a:endParaRPr lang="en-US" dirty="0"/>
          </a:p>
          <a:p>
            <a:pPr eaLnBrk="1" hangingPunct="1">
              <a:defRPr/>
            </a:pPr>
            <a:r>
              <a:rPr lang="en-US" kern="0" dirty="0" smtClean="0"/>
              <a:t>Hits Validation</a:t>
            </a:r>
          </a:p>
          <a:p>
            <a:pPr eaLnBrk="1" hangingPunct="1">
              <a:defRPr/>
            </a:pPr>
            <a:r>
              <a:rPr lang="en-US" kern="0" dirty="0" smtClean="0"/>
              <a:t>Secondary Assay Validation</a:t>
            </a:r>
          </a:p>
          <a:p>
            <a:pPr eaLnBrk="1" hangingPunct="1">
              <a:defRPr/>
            </a:pPr>
            <a:r>
              <a:rPr lang="en-US" kern="0" dirty="0" smtClean="0"/>
              <a:t>Potency/ Specificity</a:t>
            </a:r>
          </a:p>
          <a:p>
            <a:pPr eaLnBrk="1" hangingPunct="1">
              <a:defRPr/>
            </a:pPr>
            <a:r>
              <a:rPr lang="en-US" kern="0" dirty="0" smtClean="0"/>
              <a:t>Mechanism of Action (MOA)</a:t>
            </a:r>
          </a:p>
          <a:p>
            <a:pPr eaLnBrk="1" hangingPunct="1">
              <a:defRPr/>
            </a:pPr>
            <a:r>
              <a:rPr lang="en-US" kern="0" dirty="0" smtClean="0"/>
              <a:t>Structure Activity Relationship (SAR)</a:t>
            </a:r>
          </a:p>
          <a:p>
            <a:pPr marL="0" indent="0" eaLnBrk="1" hangingPunct="1">
              <a:buNone/>
              <a:defRPr/>
            </a:pPr>
            <a:r>
              <a:rPr lang="en-US" kern="0" dirty="0" smtClean="0"/>
              <a:t> </a:t>
            </a:r>
          </a:p>
          <a:p>
            <a:pPr eaLnBrk="1" hangingPunct="1">
              <a:defRPr/>
            </a:pPr>
            <a:endParaRPr lang="en-US" kern="0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24095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Screen Follow-ups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0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1"/>
    </mc:Choice>
    <mc:Fallback>
      <p:transition spd="slow" advTm="676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</a:rPr>
              <a:t>What can you do for the HTSF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22325" y="985031"/>
            <a:ext cx="77861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Compound Submission: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Submit your compounds to the HTSF House library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Compounds will be added to screening plates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Compounds screened in numerous assays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Compounds could provide valuable research tool or new drug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6947"/>
              </p:ext>
            </p:extLst>
          </p:nvPr>
        </p:nvGraphicFramePr>
        <p:xfrm>
          <a:off x="131735" y="4609737"/>
          <a:ext cx="8857283" cy="1170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057">
                  <a:extLst>
                    <a:ext uri="{9D8B030D-6E8A-4147-A177-3AD203B41FA5}">
                      <a16:colId xmlns:a16="http://schemas.microsoft.com/office/drawing/2014/main" val="3211840641"/>
                    </a:ext>
                  </a:extLst>
                </a:gridCol>
                <a:gridCol w="594411">
                  <a:extLst>
                    <a:ext uri="{9D8B030D-6E8A-4147-A177-3AD203B41FA5}">
                      <a16:colId xmlns:a16="http://schemas.microsoft.com/office/drawing/2014/main" val="4017816861"/>
                    </a:ext>
                  </a:extLst>
                </a:gridCol>
                <a:gridCol w="684133">
                  <a:extLst>
                    <a:ext uri="{9D8B030D-6E8A-4147-A177-3AD203B41FA5}">
                      <a16:colId xmlns:a16="http://schemas.microsoft.com/office/drawing/2014/main" val="3073277183"/>
                    </a:ext>
                  </a:extLst>
                </a:gridCol>
                <a:gridCol w="448612">
                  <a:extLst>
                    <a:ext uri="{9D8B030D-6E8A-4147-A177-3AD203B41FA5}">
                      <a16:colId xmlns:a16="http://schemas.microsoft.com/office/drawing/2014/main" val="3627058039"/>
                    </a:ext>
                  </a:extLst>
                </a:gridCol>
                <a:gridCol w="630861">
                  <a:extLst>
                    <a:ext uri="{9D8B030D-6E8A-4147-A177-3AD203B41FA5}">
                      <a16:colId xmlns:a16="http://schemas.microsoft.com/office/drawing/2014/main" val="266814745"/>
                    </a:ext>
                  </a:extLst>
                </a:gridCol>
                <a:gridCol w="1110315">
                  <a:extLst>
                    <a:ext uri="{9D8B030D-6E8A-4147-A177-3AD203B41FA5}">
                      <a16:colId xmlns:a16="http://schemas.microsoft.com/office/drawing/2014/main" val="208595634"/>
                    </a:ext>
                  </a:extLst>
                </a:gridCol>
                <a:gridCol w="1054238">
                  <a:extLst>
                    <a:ext uri="{9D8B030D-6E8A-4147-A177-3AD203B41FA5}">
                      <a16:colId xmlns:a16="http://schemas.microsoft.com/office/drawing/2014/main" val="1945005867"/>
                    </a:ext>
                  </a:extLst>
                </a:gridCol>
                <a:gridCol w="664506">
                  <a:extLst>
                    <a:ext uri="{9D8B030D-6E8A-4147-A177-3AD203B41FA5}">
                      <a16:colId xmlns:a16="http://schemas.microsoft.com/office/drawing/2014/main" val="723833116"/>
                    </a:ext>
                  </a:extLst>
                </a:gridCol>
                <a:gridCol w="731798">
                  <a:extLst>
                    <a:ext uri="{9D8B030D-6E8A-4147-A177-3AD203B41FA5}">
                      <a16:colId xmlns:a16="http://schemas.microsoft.com/office/drawing/2014/main" val="4208781361"/>
                    </a:ext>
                  </a:extLst>
                </a:gridCol>
                <a:gridCol w="1087884">
                  <a:extLst>
                    <a:ext uri="{9D8B030D-6E8A-4147-A177-3AD203B41FA5}">
                      <a16:colId xmlns:a16="http://schemas.microsoft.com/office/drawing/2014/main" val="1470404530"/>
                    </a:ext>
                  </a:extLst>
                </a:gridCol>
                <a:gridCol w="684133">
                  <a:extLst>
                    <a:ext uri="{9D8B030D-6E8A-4147-A177-3AD203B41FA5}">
                      <a16:colId xmlns:a16="http://schemas.microsoft.com/office/drawing/2014/main" val="4109504142"/>
                    </a:ext>
                  </a:extLst>
                </a:gridCol>
                <a:gridCol w="538335">
                  <a:extLst>
                    <a:ext uri="{9D8B030D-6E8A-4147-A177-3AD203B41FA5}">
                      <a16:colId xmlns:a16="http://schemas.microsoft.com/office/drawing/2014/main" val="4206294307"/>
                    </a:ext>
                  </a:extLst>
                </a:gridCol>
              </a:tblGrid>
              <a:tr h="4737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Structure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University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Name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Lab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Phone Number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Email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Compound Name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Notebook number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Notebook page number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Submitted as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weight (mg)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MW</a:t>
                      </a:r>
                      <a:endParaRPr lang="en-US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1535552235"/>
                  </a:ext>
                </a:extLst>
              </a:tr>
              <a:tr h="3482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UIUC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Chen Zhang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HTSF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244-4198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czhang8@illinois.edu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PAC-1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192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 mM DMSO stock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120 uL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384.41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2554359163"/>
                  </a:ext>
                </a:extLst>
              </a:tr>
              <a:tr h="3482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UIUC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Chen Zhang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HTSF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244-4198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czhang8@illinois.edu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BHPI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195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neat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285.32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23" marR="7823" marT="7823" marB="0" anchor="b"/>
                </a:tc>
                <a:extLst>
                  <a:ext uri="{0D108BD9-81ED-4DB2-BD59-A6C34878D82A}">
                    <a16:rowId xmlns:a16="http://schemas.microsoft.com/office/drawing/2014/main" val="336243819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5"/>
    </mc:Choice>
    <mc:Fallback>
      <p:transition spd="slow" advTm="231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Contact Info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www.scs.illinois.edu/htsf</a:t>
            </a:r>
            <a:endParaRPr lang="en-US" dirty="0" smtClean="0"/>
          </a:p>
          <a:p>
            <a:pPr marL="0" indent="0" eaLnBrk="1" hangingPunct="1">
              <a:buNone/>
              <a:defRPr/>
            </a:pPr>
            <a:r>
              <a:rPr lang="en-US" sz="1400" dirty="0" smtClean="0"/>
              <a:t>       https</a:t>
            </a:r>
            <a:r>
              <a:rPr lang="en-US" sz="1400" dirty="0"/>
              <a:t>://scs.illinois.edu/resources/cores-scs-service-facilities/high-throughput-screening-facility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dirty="0" smtClean="0"/>
              <a:t>Chen Zhang</a:t>
            </a:r>
          </a:p>
          <a:p>
            <a:pPr eaLnBrk="1" hangingPunct="1">
              <a:defRPr/>
            </a:pPr>
            <a:r>
              <a:rPr lang="en-US" dirty="0" smtClean="0"/>
              <a:t>Lab: 361 </a:t>
            </a:r>
            <a:r>
              <a:rPr lang="en-US" dirty="0" smtClean="0"/>
              <a:t>Noyes </a:t>
            </a:r>
            <a:r>
              <a:rPr lang="en-US" dirty="0" smtClean="0"/>
              <a:t>Lab </a:t>
            </a:r>
          </a:p>
          <a:p>
            <a:pPr eaLnBrk="1" hangingPunct="1">
              <a:defRPr/>
            </a:pPr>
            <a:r>
              <a:rPr lang="en-US" dirty="0" smtClean="0"/>
              <a:t>Office: 363 Noyes Lab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217-244-4198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czhang8@illinois.edu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0"/>
    </mc:Choice>
    <mc:Fallback>
      <p:transition spd="slow" advTm="17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HTS Applications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252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Enzymes</a:t>
            </a:r>
          </a:p>
          <a:p>
            <a:pPr eaLnBrk="1" hangingPunct="1">
              <a:defRPr/>
            </a:pPr>
            <a:r>
              <a:rPr lang="en-US" sz="2800" dirty="0"/>
              <a:t>Micro RNAs</a:t>
            </a:r>
          </a:p>
          <a:p>
            <a:pPr eaLnBrk="1" hangingPunct="1">
              <a:defRPr/>
            </a:pPr>
            <a:r>
              <a:rPr lang="en-US" sz="2800" dirty="0" smtClean="0"/>
              <a:t>DNA/RNA-protein interaction</a:t>
            </a:r>
          </a:p>
          <a:p>
            <a:pPr eaLnBrk="1" hangingPunct="1">
              <a:defRPr/>
            </a:pPr>
            <a:r>
              <a:rPr lang="en-US" sz="2800" dirty="0" smtClean="0"/>
              <a:t>Protein-protein interaction </a:t>
            </a:r>
          </a:p>
          <a:p>
            <a:pPr eaLnBrk="1" hangingPunct="1">
              <a:defRPr/>
            </a:pPr>
            <a:r>
              <a:rPr lang="en-US" sz="2800" dirty="0" smtClean="0"/>
              <a:t>Receptor-ligand binding</a:t>
            </a:r>
          </a:p>
          <a:p>
            <a:pPr eaLnBrk="1" hangingPunct="1">
              <a:defRPr/>
            </a:pPr>
            <a:r>
              <a:rPr lang="en-US" sz="2800" dirty="0" smtClean="0"/>
              <a:t>Bacteria/ mammalian cell growth, gene expression</a:t>
            </a:r>
          </a:p>
          <a:p>
            <a:pPr eaLnBrk="1" hangingPunct="1">
              <a:defRPr/>
            </a:pPr>
            <a:r>
              <a:rPr lang="en-US" sz="2800" dirty="0" smtClean="0"/>
              <a:t>Cell differentiation and signaling pathway </a:t>
            </a:r>
            <a:endParaRPr lang="en-US" sz="2800" dirty="0"/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ransition advTm="1929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 in Drug Discovery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782"/>
            <a:ext cx="9144000" cy="2882685"/>
          </a:xfrm>
        </p:spPr>
      </p:pic>
    </p:spTree>
    <p:extLst>
      <p:ext uri="{BB962C8B-B14F-4D97-AF65-F5344CB8AC3E}">
        <p14:creationId xmlns:p14="http://schemas.microsoft.com/office/powerpoint/2010/main" val="11316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94"/>
    </mc:Choice>
    <mc:Fallback>
      <p:transition spd="slow" advTm="287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33" y="657224"/>
            <a:ext cx="3719379" cy="57015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4" y="2694761"/>
            <a:ext cx="1905316" cy="16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07"/>
    </mc:Choice>
    <mc:Fallback>
      <p:transition spd="slow" advTm="360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03638" y="1348800"/>
            <a:ext cx="716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HTSF can help with all aspects of: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</a:rPr>
              <a:t>Assay development/optimization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High-throughput screening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Data analysis/interpretation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Secondary experiments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Follow-up </a:t>
            </a:r>
            <a:r>
              <a:rPr lang="en-US" sz="2400" dirty="0" smtClean="0">
                <a:latin typeface="Times New Roman" pitchFamily="18" charset="0"/>
              </a:rPr>
              <a:t>assays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“Free” consultation to initiate new projects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- On campus, external academic and industrial users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7143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HTS Facility</a:t>
            </a:r>
          </a:p>
        </p:txBody>
      </p:sp>
    </p:spTree>
    <p:extLst>
      <p:ext uri="{BB962C8B-B14F-4D97-AF65-F5344CB8AC3E}">
        <p14:creationId xmlns:p14="http://schemas.microsoft.com/office/powerpoint/2010/main" val="396660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48"/>
    </mc:Choice>
    <mc:Fallback>
      <p:transition spd="slow" advTm="280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Assay Design and Optimization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839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Appropriate </a:t>
            </a:r>
            <a:r>
              <a:rPr lang="en-US" sz="2800" dirty="0" smtClean="0"/>
              <a:t>controls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Sufficient assay quality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Compatible with the robotic system instrumentation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Stability and reproducibility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Reagent costs</a:t>
            </a:r>
          </a:p>
        </p:txBody>
      </p:sp>
    </p:spTree>
  </p:cSld>
  <p:clrMapOvr>
    <a:masterClrMapping/>
  </p:clrMapOvr>
  <p:transition advTm="2609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529" y="130194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Plate Readers: Analyst HT</a:t>
            </a:r>
          </a:p>
        </p:txBody>
      </p:sp>
      <p:pic>
        <p:nvPicPr>
          <p:cNvPr id="20483" name="Picture 4" descr="analy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29" y="1204119"/>
            <a:ext cx="2784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s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8664" y="1966119"/>
            <a:ext cx="3420427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624" y="421538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Luminescence</a:t>
            </a:r>
            <a:endParaRPr lang="en-US" dirty="0"/>
          </a:p>
          <a:p>
            <a:r>
              <a:rPr lang="en-US" dirty="0" smtClean="0"/>
              <a:t>Fluorescence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4529" y="4343923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Controls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7632" y="4192120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Controls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8877" y="1365954"/>
            <a:ext cx="137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Hits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1000" y="4098338"/>
            <a:ext cx="187664" cy="233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37632" y="4030549"/>
            <a:ext cx="192001" cy="242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36066" y="2012285"/>
            <a:ext cx="1024412" cy="1858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12266" y="1966119"/>
            <a:ext cx="60960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02716" y="1966119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9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27"/>
    </mc:Choice>
    <mc:Fallback>
      <p:transition spd="slow" advTm="199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Readers: Cytation 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6747"/>
            <a:ext cx="8229600" cy="4433192"/>
          </a:xfrm>
        </p:spPr>
      </p:pic>
      <p:sp>
        <p:nvSpPr>
          <p:cNvPr id="7" name="TextBox 6"/>
          <p:cNvSpPr txBox="1"/>
          <p:nvPr/>
        </p:nvSpPr>
        <p:spPr>
          <a:xfrm>
            <a:off x="1715445" y="5992722"/>
            <a:ext cx="640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Temperature/CO2 controlled</a:t>
            </a:r>
          </a:p>
          <a:p>
            <a:r>
              <a:rPr lang="en-US" dirty="0" smtClean="0"/>
              <a:t>Automated long term detection provided by </a:t>
            </a:r>
            <a:r>
              <a:rPr lang="en-US" dirty="0" err="1" smtClean="0"/>
              <a:t>BioSpa</a:t>
            </a:r>
            <a:r>
              <a:rPr lang="en-US" dirty="0" smtClean="0"/>
              <a:t> incubator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2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76"/>
    </mc:Choice>
    <mc:Fallback>
      <p:transition spd="slow" advTm="415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700</Words>
  <Application>Microsoft Office PowerPoint</Application>
  <PresentationFormat>On-screen Show (4:3)</PresentationFormat>
  <Paragraphs>175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Times New Roman</vt:lpstr>
      <vt:lpstr>Wingdings</vt:lpstr>
      <vt:lpstr>Ripple</vt:lpstr>
      <vt:lpstr>Image</vt:lpstr>
      <vt:lpstr>High-Throughput Screening and the HTS Facility</vt:lpstr>
      <vt:lpstr>What is HTS?</vt:lpstr>
      <vt:lpstr>HTS Applications</vt:lpstr>
      <vt:lpstr>HTS in Drug Discovery</vt:lpstr>
      <vt:lpstr>PowerPoint Presentation</vt:lpstr>
      <vt:lpstr>PowerPoint Presentation</vt:lpstr>
      <vt:lpstr>Assay Design and Optimization</vt:lpstr>
      <vt:lpstr>Plate Readers: Analyst HT</vt:lpstr>
      <vt:lpstr>Plate Readers: Cytation 5</vt:lpstr>
      <vt:lpstr>Plate Reader</vt:lpstr>
      <vt:lpstr>Imaging Reader </vt:lpstr>
      <vt:lpstr>Image-based Detection</vt:lpstr>
      <vt:lpstr>Sample Images</vt:lpstr>
      <vt:lpstr>Screening can be done in collaboration with other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High-throughput Screening and the HTS Facility</dc:title>
  <dc:creator>CC</dc:creator>
  <cp:lastModifiedBy>Zhang Chen</cp:lastModifiedBy>
  <cp:revision>439</cp:revision>
  <dcterms:created xsi:type="dcterms:W3CDTF">2009-04-02T04:38:32Z</dcterms:created>
  <dcterms:modified xsi:type="dcterms:W3CDTF">2021-02-02T00:31:10Z</dcterms:modified>
</cp:coreProperties>
</file>