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vml" ContentType="application/vnd.openxmlformats-officedocument.vmlDrawing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24"/>
  </p:notesMasterIdLst>
  <p:sldIdLst>
    <p:sldId id="256" r:id="rId2"/>
    <p:sldId id="259" r:id="rId3"/>
    <p:sldId id="291" r:id="rId4"/>
    <p:sldId id="308" r:id="rId5"/>
    <p:sldId id="316" r:id="rId6"/>
    <p:sldId id="300" r:id="rId7"/>
    <p:sldId id="295" r:id="rId8"/>
    <p:sldId id="317" r:id="rId9"/>
    <p:sldId id="318" r:id="rId10"/>
    <p:sldId id="321" r:id="rId11"/>
    <p:sldId id="320" r:id="rId12"/>
    <p:sldId id="310" r:id="rId13"/>
    <p:sldId id="319" r:id="rId14"/>
    <p:sldId id="313" r:id="rId15"/>
    <p:sldId id="302" r:id="rId16"/>
    <p:sldId id="292" r:id="rId17"/>
    <p:sldId id="312" r:id="rId18"/>
    <p:sldId id="306" r:id="rId19"/>
    <p:sldId id="307" r:id="rId20"/>
    <p:sldId id="315" r:id="rId21"/>
    <p:sldId id="270" r:id="rId22"/>
    <p:sldId id="280" r:id="rId2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529" autoAdjust="0"/>
    <p:restoredTop sz="94343" autoAdjust="0"/>
  </p:normalViewPr>
  <p:slideViewPr>
    <p:cSldViewPr snapToGrid="0">
      <p:cViewPr varScale="1">
        <p:scale>
          <a:sx n="73" d="100"/>
          <a:sy n="73" d="100"/>
        </p:scale>
        <p:origin x="138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733F18-5356-4B54-857C-CB7C2ADE1FD1}" type="datetimeFigureOut">
              <a:rPr lang="en-US" smtClean="0"/>
              <a:t>2/1/2021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C0143F-7771-4F61-A5B1-2CC834039B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7737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smtClean="0"/>
              <a:t>To</a:t>
            </a:r>
            <a:r>
              <a:rPr lang="en-US" altLang="zh-CN" baseline="0" dirty="0" smtClean="0"/>
              <a:t> develop potential drug for diseases, or study biological mechanisms, people want to find.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C0143F-7771-4F61-A5B1-2CC834039BD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5619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3175" y="4267200"/>
            <a:ext cx="9140825" cy="2590800"/>
            <a:chOff x="2" y="2688"/>
            <a:chExt cx="5758" cy="1632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2" y="2688"/>
              <a:ext cx="5758" cy="1632"/>
            </a:xfrm>
            <a:custGeom>
              <a:avLst/>
              <a:gdLst/>
              <a:ahLst/>
              <a:cxnLst>
                <a:cxn ang="0">
                  <a:pos x="5740" y="4316"/>
                </a:cxn>
                <a:cxn ang="0">
                  <a:pos x="0" y="4316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4316"/>
                </a:cxn>
                <a:cxn ang="0">
                  <a:pos x="5740" y="4316"/>
                </a:cxn>
              </a:cxnLst>
              <a:rect l="0" t="0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6" name="Group 4"/>
            <p:cNvGrpSpPr>
              <a:grpSpLocks/>
            </p:cNvGrpSpPr>
            <p:nvPr userDrawn="1"/>
          </p:nvGrpSpPr>
          <p:grpSpPr bwMode="auto">
            <a:xfrm>
              <a:off x="3528" y="3715"/>
              <a:ext cx="792" cy="521"/>
              <a:chOff x="3527" y="3715"/>
              <a:chExt cx="792" cy="521"/>
            </a:xfrm>
          </p:grpSpPr>
          <p:sp>
            <p:nvSpPr>
              <p:cNvPr id="57" name="Oval 5"/>
              <p:cNvSpPr>
                <a:spLocks noChangeArrowheads="1"/>
              </p:cNvSpPr>
              <p:nvPr/>
            </p:nvSpPr>
            <p:spPr bwMode="hidden">
              <a:xfrm>
                <a:off x="3686" y="3810"/>
                <a:ext cx="532" cy="32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58" name="Oval 6"/>
              <p:cNvSpPr>
                <a:spLocks noChangeArrowheads="1"/>
              </p:cNvSpPr>
              <p:nvPr/>
            </p:nvSpPr>
            <p:spPr bwMode="hidden">
              <a:xfrm>
                <a:off x="3726" y="3840"/>
                <a:ext cx="452" cy="275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59" name="Oval 7"/>
              <p:cNvSpPr>
                <a:spLocks noChangeArrowheads="1"/>
              </p:cNvSpPr>
              <p:nvPr/>
            </p:nvSpPr>
            <p:spPr bwMode="hidden">
              <a:xfrm>
                <a:off x="3782" y="3872"/>
                <a:ext cx="344" cy="2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60" name="Oval 8"/>
              <p:cNvSpPr>
                <a:spLocks noChangeArrowheads="1"/>
              </p:cNvSpPr>
              <p:nvPr/>
            </p:nvSpPr>
            <p:spPr bwMode="hidden">
              <a:xfrm>
                <a:off x="3822" y="3896"/>
                <a:ext cx="262" cy="15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61" name="Oval 9"/>
              <p:cNvSpPr>
                <a:spLocks noChangeArrowheads="1"/>
              </p:cNvSpPr>
              <p:nvPr/>
            </p:nvSpPr>
            <p:spPr bwMode="hidden">
              <a:xfrm>
                <a:off x="3856" y="3922"/>
                <a:ext cx="192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62" name="Freeform 10"/>
              <p:cNvSpPr>
                <a:spLocks/>
              </p:cNvSpPr>
              <p:nvPr/>
            </p:nvSpPr>
            <p:spPr bwMode="hidden">
              <a:xfrm>
                <a:off x="3575" y="3715"/>
                <a:ext cx="383" cy="161"/>
              </a:xfrm>
              <a:custGeom>
                <a:avLst/>
                <a:gdLst/>
                <a:ahLst/>
                <a:cxnLst>
                  <a:cxn ang="0">
                    <a:pos x="376" y="12"/>
                  </a:cxn>
                  <a:cxn ang="0">
                    <a:pos x="257" y="24"/>
                  </a:cxn>
                  <a:cxn ang="0">
                    <a:pos x="149" y="54"/>
                  </a:cxn>
                  <a:cxn ang="0">
                    <a:pos x="101" y="77"/>
                  </a:cxn>
                  <a:cxn ang="0">
                    <a:pos x="59" y="101"/>
                  </a:cxn>
                  <a:cxn ang="0">
                    <a:pos x="24" y="131"/>
                  </a:cxn>
                  <a:cxn ang="0">
                    <a:pos x="0" y="161"/>
                  </a:cxn>
                  <a:cxn ang="0">
                    <a:pos x="0" y="137"/>
                  </a:cxn>
                  <a:cxn ang="0">
                    <a:pos x="29" y="107"/>
                  </a:cxn>
                  <a:cxn ang="0">
                    <a:pos x="65" y="83"/>
                  </a:cxn>
                  <a:cxn ang="0">
                    <a:pos x="155" y="36"/>
                  </a:cxn>
                  <a:cxn ang="0">
                    <a:pos x="257" y="12"/>
                  </a:cxn>
                  <a:cxn ang="0">
                    <a:pos x="376" y="0"/>
                  </a:cxn>
                  <a:cxn ang="0">
                    <a:pos x="376" y="0"/>
                  </a:cxn>
                  <a:cxn ang="0">
                    <a:pos x="382" y="0"/>
                  </a:cxn>
                  <a:cxn ang="0">
                    <a:pos x="382" y="12"/>
                  </a:cxn>
                  <a:cxn ang="0">
                    <a:pos x="376" y="12"/>
                  </a:cxn>
                  <a:cxn ang="0">
                    <a:pos x="376" y="12"/>
                  </a:cxn>
                  <a:cxn ang="0">
                    <a:pos x="376" y="12"/>
                  </a:cxn>
                </a:cxnLst>
                <a:rect l="0" t="0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63" name="Freeform 11"/>
              <p:cNvSpPr>
                <a:spLocks/>
              </p:cNvSpPr>
              <p:nvPr/>
            </p:nvSpPr>
            <p:spPr bwMode="hidden">
              <a:xfrm>
                <a:off x="3695" y="4170"/>
                <a:ext cx="444" cy="66"/>
              </a:xfrm>
              <a:custGeom>
                <a:avLst/>
                <a:gdLst/>
                <a:ahLst/>
                <a:cxnLst>
                  <a:cxn ang="0">
                    <a:pos x="257" y="54"/>
                  </a:cxn>
                  <a:cxn ang="0">
                    <a:pos x="353" y="48"/>
                  </a:cxn>
                  <a:cxn ang="0">
                    <a:pos x="443" y="24"/>
                  </a:cxn>
                  <a:cxn ang="0">
                    <a:pos x="443" y="36"/>
                  </a:cxn>
                  <a:cxn ang="0">
                    <a:pos x="353" y="60"/>
                  </a:cxn>
                  <a:cxn ang="0">
                    <a:pos x="257" y="66"/>
                  </a:cxn>
                  <a:cxn ang="0">
                    <a:pos x="186" y="60"/>
                  </a:cxn>
                  <a:cxn ang="0">
                    <a:pos x="120" y="48"/>
                  </a:cxn>
                  <a:cxn ang="0">
                    <a:pos x="60" y="36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54" y="24"/>
                  </a:cxn>
                  <a:cxn ang="0">
                    <a:pos x="120" y="36"/>
                  </a:cxn>
                  <a:cxn ang="0">
                    <a:pos x="186" y="48"/>
                  </a:cxn>
                  <a:cxn ang="0">
                    <a:pos x="257" y="54"/>
                  </a:cxn>
                  <a:cxn ang="0">
                    <a:pos x="257" y="54"/>
                  </a:cxn>
                </a:cxnLst>
                <a:rect l="0" t="0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84706"/>
                      <a:invGamma/>
                    </a:schemeClr>
                  </a:gs>
                  <a:gs pos="100000">
                    <a:schemeClr val="accent2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64" name="Freeform 12"/>
              <p:cNvSpPr>
                <a:spLocks/>
              </p:cNvSpPr>
              <p:nvPr/>
            </p:nvSpPr>
            <p:spPr bwMode="hidden">
              <a:xfrm>
                <a:off x="3527" y="3906"/>
                <a:ext cx="89" cy="216"/>
              </a:xfrm>
              <a:custGeom>
                <a:avLst/>
                <a:gdLst/>
                <a:ahLst/>
                <a:cxnLst>
                  <a:cxn ang="0">
                    <a:pos x="12" y="66"/>
                  </a:cxn>
                  <a:cxn ang="0">
                    <a:pos x="18" y="108"/>
                  </a:cxn>
                  <a:cxn ang="0">
                    <a:pos x="36" y="144"/>
                  </a:cxn>
                  <a:cxn ang="0">
                    <a:pos x="60" y="180"/>
                  </a:cxn>
                  <a:cxn ang="0">
                    <a:pos x="89" y="216"/>
                  </a:cxn>
                  <a:cxn ang="0">
                    <a:pos x="72" y="216"/>
                  </a:cxn>
                  <a:cxn ang="0">
                    <a:pos x="42" y="180"/>
                  </a:cxn>
                  <a:cxn ang="0">
                    <a:pos x="18" y="144"/>
                  </a:cxn>
                  <a:cxn ang="0">
                    <a:pos x="6" y="108"/>
                  </a:cxn>
                  <a:cxn ang="0">
                    <a:pos x="0" y="66"/>
                  </a:cxn>
                  <a:cxn ang="0">
                    <a:pos x="0" y="30"/>
                  </a:cxn>
                  <a:cxn ang="0">
                    <a:pos x="12" y="0"/>
                  </a:cxn>
                  <a:cxn ang="0">
                    <a:pos x="30" y="0"/>
                  </a:cxn>
                  <a:cxn ang="0">
                    <a:pos x="18" y="30"/>
                  </a:cxn>
                  <a:cxn ang="0">
                    <a:pos x="12" y="66"/>
                  </a:cxn>
                  <a:cxn ang="0">
                    <a:pos x="12" y="66"/>
                  </a:cxn>
                </a:cxnLst>
                <a:rect l="0" t="0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65" name="Freeform 13"/>
              <p:cNvSpPr>
                <a:spLocks/>
              </p:cNvSpPr>
              <p:nvPr/>
            </p:nvSpPr>
            <p:spPr bwMode="hidden">
              <a:xfrm>
                <a:off x="3569" y="3745"/>
                <a:ext cx="750" cy="461"/>
              </a:xfrm>
              <a:custGeom>
                <a:avLst/>
                <a:gdLst/>
                <a:ahLst/>
                <a:cxnLst>
                  <a:cxn ang="0">
                    <a:pos x="382" y="443"/>
                  </a:cxn>
                  <a:cxn ang="0">
                    <a:pos x="311" y="437"/>
                  </a:cxn>
                  <a:cxn ang="0">
                    <a:pos x="245" y="425"/>
                  </a:cxn>
                  <a:cxn ang="0">
                    <a:pos x="185" y="407"/>
                  </a:cxn>
                  <a:cxn ang="0">
                    <a:pos x="131" y="383"/>
                  </a:cxn>
                  <a:cxn ang="0">
                    <a:pos x="83" y="347"/>
                  </a:cxn>
                  <a:cxn ang="0">
                    <a:pos x="53" y="311"/>
                  </a:cxn>
                  <a:cxn ang="0">
                    <a:pos x="30" y="269"/>
                  </a:cxn>
                  <a:cxn ang="0">
                    <a:pos x="24" y="227"/>
                  </a:cxn>
                  <a:cxn ang="0">
                    <a:pos x="30" y="185"/>
                  </a:cxn>
                  <a:cxn ang="0">
                    <a:pos x="53" y="143"/>
                  </a:cxn>
                  <a:cxn ang="0">
                    <a:pos x="83" y="107"/>
                  </a:cxn>
                  <a:cxn ang="0">
                    <a:pos x="131" y="77"/>
                  </a:cxn>
                  <a:cxn ang="0">
                    <a:pos x="185" y="47"/>
                  </a:cxn>
                  <a:cxn ang="0">
                    <a:pos x="245" y="30"/>
                  </a:cxn>
                  <a:cxn ang="0">
                    <a:pos x="311" y="18"/>
                  </a:cxn>
                  <a:cxn ang="0">
                    <a:pos x="382" y="12"/>
                  </a:cxn>
                  <a:cxn ang="0">
                    <a:pos x="478" y="18"/>
                  </a:cxn>
                  <a:cxn ang="0">
                    <a:pos x="562" y="41"/>
                  </a:cxn>
                  <a:cxn ang="0">
                    <a:pos x="562" y="36"/>
                  </a:cxn>
                  <a:cxn ang="0">
                    <a:pos x="562" y="30"/>
                  </a:cxn>
                  <a:cxn ang="0">
                    <a:pos x="478" y="6"/>
                  </a:cxn>
                  <a:cxn ang="0">
                    <a:pos x="382" y="0"/>
                  </a:cxn>
                  <a:cxn ang="0">
                    <a:pos x="305" y="6"/>
                  </a:cxn>
                  <a:cxn ang="0">
                    <a:pos x="233" y="18"/>
                  </a:cxn>
                  <a:cxn ang="0">
                    <a:pos x="167" y="41"/>
                  </a:cxn>
                  <a:cxn ang="0">
                    <a:pos x="113" y="65"/>
                  </a:cxn>
                  <a:cxn ang="0">
                    <a:pos x="65" y="101"/>
                  </a:cxn>
                  <a:cxn ang="0">
                    <a:pos x="30" y="137"/>
                  </a:cxn>
                  <a:cxn ang="0">
                    <a:pos x="6" y="179"/>
                  </a:cxn>
                  <a:cxn ang="0">
                    <a:pos x="0" y="227"/>
                  </a:cxn>
                  <a:cxn ang="0">
                    <a:pos x="6" y="275"/>
                  </a:cxn>
                  <a:cxn ang="0">
                    <a:pos x="30" y="317"/>
                  </a:cxn>
                  <a:cxn ang="0">
                    <a:pos x="65" y="359"/>
                  </a:cxn>
                  <a:cxn ang="0">
                    <a:pos x="113" y="395"/>
                  </a:cxn>
                  <a:cxn ang="0">
                    <a:pos x="167" y="419"/>
                  </a:cxn>
                  <a:cxn ang="0">
                    <a:pos x="233" y="443"/>
                  </a:cxn>
                  <a:cxn ang="0">
                    <a:pos x="305" y="455"/>
                  </a:cxn>
                  <a:cxn ang="0">
                    <a:pos x="382" y="461"/>
                  </a:cxn>
                  <a:cxn ang="0">
                    <a:pos x="448" y="455"/>
                  </a:cxn>
                  <a:cxn ang="0">
                    <a:pos x="508" y="449"/>
                  </a:cxn>
                  <a:cxn ang="0">
                    <a:pos x="609" y="413"/>
                  </a:cxn>
                  <a:cxn ang="0">
                    <a:pos x="657" y="389"/>
                  </a:cxn>
                  <a:cxn ang="0">
                    <a:pos x="693" y="359"/>
                  </a:cxn>
                  <a:cxn ang="0">
                    <a:pos x="723" y="329"/>
                  </a:cxn>
                  <a:cxn ang="0">
                    <a:pos x="747" y="293"/>
                  </a:cxn>
                  <a:cxn ang="0">
                    <a:pos x="741" y="287"/>
                  </a:cxn>
                  <a:cxn ang="0">
                    <a:pos x="729" y="281"/>
                  </a:cxn>
                  <a:cxn ang="0">
                    <a:pos x="711" y="317"/>
                  </a:cxn>
                  <a:cxn ang="0">
                    <a:pos x="681" y="347"/>
                  </a:cxn>
                  <a:cxn ang="0">
                    <a:pos x="645" y="377"/>
                  </a:cxn>
                  <a:cxn ang="0">
                    <a:pos x="604" y="401"/>
                  </a:cxn>
                  <a:cxn ang="0">
                    <a:pos x="502" y="431"/>
                  </a:cxn>
                  <a:cxn ang="0">
                    <a:pos x="442" y="443"/>
                  </a:cxn>
                  <a:cxn ang="0">
                    <a:pos x="382" y="443"/>
                  </a:cxn>
                  <a:cxn ang="0">
                    <a:pos x="382" y="443"/>
                  </a:cxn>
                </a:cxnLst>
                <a:rect l="0" t="0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66" name="Freeform 14"/>
              <p:cNvSpPr>
                <a:spLocks/>
              </p:cNvSpPr>
              <p:nvPr/>
            </p:nvSpPr>
            <p:spPr bwMode="hidden">
              <a:xfrm>
                <a:off x="4037" y="3721"/>
                <a:ext cx="96" cy="3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8" y="18"/>
                  </a:cxn>
                  <a:cxn ang="0">
                    <a:pos x="96" y="30"/>
                  </a:cxn>
                  <a:cxn ang="0">
                    <a:pos x="96" y="24"/>
                  </a:cxn>
                  <a:cxn ang="0">
                    <a:pos x="96" y="18"/>
                  </a:cxn>
                  <a:cxn ang="0">
                    <a:pos x="48" y="12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67" name="Oval 15"/>
              <p:cNvSpPr>
                <a:spLocks noChangeArrowheads="1"/>
              </p:cNvSpPr>
              <p:nvPr/>
            </p:nvSpPr>
            <p:spPr bwMode="hidden">
              <a:xfrm>
                <a:off x="3910" y="3948"/>
                <a:ext cx="84" cy="53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grpSp>
          <p:nvGrpSpPr>
            <p:cNvPr id="7" name="Group 16"/>
            <p:cNvGrpSpPr>
              <a:grpSpLocks/>
            </p:cNvGrpSpPr>
            <p:nvPr userDrawn="1"/>
          </p:nvGrpSpPr>
          <p:grpSpPr bwMode="auto">
            <a:xfrm>
              <a:off x="1776" y="3631"/>
              <a:ext cx="1626" cy="683"/>
              <a:chOff x="1776" y="3631"/>
              <a:chExt cx="1626" cy="683"/>
            </a:xfrm>
          </p:grpSpPr>
          <p:sp>
            <p:nvSpPr>
              <p:cNvPr id="39" name="Oval 17"/>
              <p:cNvSpPr>
                <a:spLocks noChangeArrowheads="1"/>
              </p:cNvSpPr>
              <p:nvPr/>
            </p:nvSpPr>
            <p:spPr bwMode="hidden">
              <a:xfrm>
                <a:off x="2268" y="3934"/>
                <a:ext cx="638" cy="3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0" name="Oval 18"/>
              <p:cNvSpPr>
                <a:spLocks noChangeArrowheads="1"/>
              </p:cNvSpPr>
              <p:nvPr/>
            </p:nvSpPr>
            <p:spPr bwMode="hidden">
              <a:xfrm>
                <a:off x="2314" y="3958"/>
                <a:ext cx="543" cy="332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1" name="Oval 19"/>
              <p:cNvSpPr>
                <a:spLocks noChangeArrowheads="1"/>
              </p:cNvSpPr>
              <p:nvPr/>
            </p:nvSpPr>
            <p:spPr bwMode="hidden">
              <a:xfrm>
                <a:off x="2341" y="3979"/>
                <a:ext cx="501" cy="29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2" name="Oval 20"/>
              <p:cNvSpPr>
                <a:spLocks noChangeArrowheads="1"/>
              </p:cNvSpPr>
              <p:nvPr/>
            </p:nvSpPr>
            <p:spPr bwMode="hidden">
              <a:xfrm>
                <a:off x="2368" y="3997"/>
                <a:ext cx="444" cy="258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3" name="Oval 21"/>
              <p:cNvSpPr>
                <a:spLocks noChangeArrowheads="1"/>
              </p:cNvSpPr>
              <p:nvPr/>
            </p:nvSpPr>
            <p:spPr bwMode="hidden">
              <a:xfrm>
                <a:off x="2385" y="4005"/>
                <a:ext cx="413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4" name="Oval 22"/>
              <p:cNvSpPr>
                <a:spLocks noChangeArrowheads="1"/>
              </p:cNvSpPr>
              <p:nvPr/>
            </p:nvSpPr>
            <p:spPr bwMode="hidden">
              <a:xfrm>
                <a:off x="2437" y="4026"/>
                <a:ext cx="306" cy="192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5" name="Oval 23"/>
              <p:cNvSpPr>
                <a:spLocks noChangeArrowheads="1"/>
              </p:cNvSpPr>
              <p:nvPr/>
            </p:nvSpPr>
            <p:spPr bwMode="hidden">
              <a:xfrm>
                <a:off x="2476" y="4056"/>
                <a:ext cx="227" cy="135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6" name="Oval 24"/>
              <p:cNvSpPr>
                <a:spLocks noChangeArrowheads="1"/>
              </p:cNvSpPr>
              <p:nvPr/>
            </p:nvSpPr>
            <p:spPr bwMode="hidden">
              <a:xfrm>
                <a:off x="2542" y="4097"/>
                <a:ext cx="90" cy="60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7" name="Freeform 25"/>
              <p:cNvSpPr>
                <a:spLocks/>
              </p:cNvSpPr>
              <p:nvPr/>
            </p:nvSpPr>
            <p:spPr bwMode="hidden">
              <a:xfrm>
                <a:off x="2585" y="3822"/>
                <a:ext cx="449" cy="186"/>
              </a:xfrm>
              <a:custGeom>
                <a:avLst/>
                <a:gdLst/>
                <a:ahLst/>
                <a:cxnLst>
                  <a:cxn ang="0">
                    <a:pos x="6" y="6"/>
                  </a:cxn>
                  <a:cxn ang="0">
                    <a:pos x="78" y="12"/>
                  </a:cxn>
                  <a:cxn ang="0">
                    <a:pos x="150" y="18"/>
                  </a:cxn>
                  <a:cxn ang="0">
                    <a:pos x="215" y="36"/>
                  </a:cxn>
                  <a:cxn ang="0">
                    <a:pos x="275" y="60"/>
                  </a:cxn>
                  <a:cxn ang="0">
                    <a:pos x="329" y="84"/>
                  </a:cxn>
                  <a:cxn ang="0">
                    <a:pos x="377" y="114"/>
                  </a:cxn>
                  <a:cxn ang="0">
                    <a:pos x="419" y="150"/>
                  </a:cxn>
                  <a:cxn ang="0">
                    <a:pos x="448" y="186"/>
                  </a:cxn>
                  <a:cxn ang="0">
                    <a:pos x="448" y="162"/>
                  </a:cxn>
                  <a:cxn ang="0">
                    <a:pos x="413" y="126"/>
                  </a:cxn>
                  <a:cxn ang="0">
                    <a:pos x="371" y="96"/>
                  </a:cxn>
                  <a:cxn ang="0">
                    <a:pos x="323" y="66"/>
                  </a:cxn>
                  <a:cxn ang="0">
                    <a:pos x="269" y="48"/>
                  </a:cxn>
                  <a:cxn ang="0">
                    <a:pos x="144" y="12"/>
                  </a:cxn>
                  <a:cxn ang="0">
                    <a:pos x="78" y="6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6" y="6"/>
                  </a:cxn>
                  <a:cxn ang="0">
                    <a:pos x="6" y="6"/>
                  </a:cxn>
                </a:cxnLst>
                <a:rect l="0" t="0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" name="Freeform 26"/>
              <p:cNvSpPr>
                <a:spLocks/>
              </p:cNvSpPr>
              <p:nvPr/>
            </p:nvSpPr>
            <p:spPr bwMode="hidden">
              <a:xfrm>
                <a:off x="2142" y="3852"/>
                <a:ext cx="892" cy="462"/>
              </a:xfrm>
              <a:custGeom>
                <a:avLst/>
                <a:gdLst/>
                <a:ahLst/>
                <a:cxnLst>
                  <a:cxn ang="0">
                    <a:pos x="23" y="276"/>
                  </a:cxn>
                  <a:cxn ang="0">
                    <a:pos x="29" y="222"/>
                  </a:cxn>
                  <a:cxn ang="0">
                    <a:pos x="59" y="174"/>
                  </a:cxn>
                  <a:cxn ang="0">
                    <a:pos x="95" y="132"/>
                  </a:cxn>
                  <a:cxn ang="0">
                    <a:pos x="149" y="96"/>
                  </a:cxn>
                  <a:cxn ang="0">
                    <a:pos x="209" y="60"/>
                  </a:cxn>
                  <a:cxn ang="0">
                    <a:pos x="281" y="36"/>
                  </a:cxn>
                  <a:cxn ang="0">
                    <a:pos x="364" y="24"/>
                  </a:cxn>
                  <a:cxn ang="0">
                    <a:pos x="448" y="18"/>
                  </a:cxn>
                  <a:cxn ang="0">
                    <a:pos x="532" y="24"/>
                  </a:cxn>
                  <a:cxn ang="0">
                    <a:pos x="609" y="36"/>
                  </a:cxn>
                  <a:cxn ang="0">
                    <a:pos x="681" y="60"/>
                  </a:cxn>
                  <a:cxn ang="0">
                    <a:pos x="741" y="96"/>
                  </a:cxn>
                  <a:cxn ang="0">
                    <a:pos x="795" y="132"/>
                  </a:cxn>
                  <a:cxn ang="0">
                    <a:pos x="831" y="174"/>
                  </a:cxn>
                  <a:cxn ang="0">
                    <a:pos x="861" y="222"/>
                  </a:cxn>
                  <a:cxn ang="0">
                    <a:pos x="867" y="276"/>
                  </a:cxn>
                  <a:cxn ang="0">
                    <a:pos x="855" y="330"/>
                  </a:cxn>
                  <a:cxn ang="0">
                    <a:pos x="831" y="378"/>
                  </a:cxn>
                  <a:cxn ang="0">
                    <a:pos x="783" y="426"/>
                  </a:cxn>
                  <a:cxn ang="0">
                    <a:pos x="723" y="462"/>
                  </a:cxn>
                  <a:cxn ang="0">
                    <a:pos x="765" y="462"/>
                  </a:cxn>
                  <a:cxn ang="0">
                    <a:pos x="819" y="426"/>
                  </a:cxn>
                  <a:cxn ang="0">
                    <a:pos x="855" y="378"/>
                  </a:cxn>
                  <a:cxn ang="0">
                    <a:pos x="884" y="330"/>
                  </a:cxn>
                  <a:cxn ang="0">
                    <a:pos x="890" y="276"/>
                  </a:cxn>
                  <a:cxn ang="0">
                    <a:pos x="884" y="222"/>
                  </a:cxn>
                  <a:cxn ang="0">
                    <a:pos x="855" y="168"/>
                  </a:cxn>
                  <a:cxn ang="0">
                    <a:pos x="813" y="120"/>
                  </a:cxn>
                  <a:cxn ang="0">
                    <a:pos x="759" y="84"/>
                  </a:cxn>
                  <a:cxn ang="0">
                    <a:pos x="693" y="48"/>
                  </a:cxn>
                  <a:cxn ang="0">
                    <a:pos x="621" y="24"/>
                  </a:cxn>
                  <a:cxn ang="0">
                    <a:pos x="538" y="6"/>
                  </a:cxn>
                  <a:cxn ang="0">
                    <a:pos x="448" y="0"/>
                  </a:cxn>
                  <a:cxn ang="0">
                    <a:pos x="358" y="6"/>
                  </a:cxn>
                  <a:cxn ang="0">
                    <a:pos x="275" y="24"/>
                  </a:cxn>
                  <a:cxn ang="0">
                    <a:pos x="197" y="48"/>
                  </a:cxn>
                  <a:cxn ang="0">
                    <a:pos x="131" y="84"/>
                  </a:cxn>
                  <a:cxn ang="0">
                    <a:pos x="77" y="120"/>
                  </a:cxn>
                  <a:cxn ang="0">
                    <a:pos x="35" y="168"/>
                  </a:cxn>
                  <a:cxn ang="0">
                    <a:pos x="12" y="222"/>
                  </a:cxn>
                  <a:cxn ang="0">
                    <a:pos x="0" y="276"/>
                  </a:cxn>
                  <a:cxn ang="0">
                    <a:pos x="6" y="330"/>
                  </a:cxn>
                  <a:cxn ang="0">
                    <a:pos x="35" y="378"/>
                  </a:cxn>
                  <a:cxn ang="0">
                    <a:pos x="71" y="426"/>
                  </a:cxn>
                  <a:cxn ang="0">
                    <a:pos x="125" y="462"/>
                  </a:cxn>
                  <a:cxn ang="0">
                    <a:pos x="167" y="462"/>
                  </a:cxn>
                  <a:cxn ang="0">
                    <a:pos x="107" y="426"/>
                  </a:cxn>
                  <a:cxn ang="0">
                    <a:pos x="59" y="378"/>
                  </a:cxn>
                  <a:cxn ang="0">
                    <a:pos x="35" y="330"/>
                  </a:cxn>
                  <a:cxn ang="0">
                    <a:pos x="23" y="276"/>
                  </a:cxn>
                  <a:cxn ang="0">
                    <a:pos x="23" y="276"/>
                  </a:cxn>
                </a:cxnLst>
                <a:rect l="0" t="0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4706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9" name="Freeform 27"/>
              <p:cNvSpPr>
                <a:spLocks/>
              </p:cNvSpPr>
              <p:nvPr/>
            </p:nvSpPr>
            <p:spPr bwMode="hidden">
              <a:xfrm>
                <a:off x="2082" y="3828"/>
                <a:ext cx="407" cy="486"/>
              </a:xfrm>
              <a:custGeom>
                <a:avLst/>
                <a:gdLst/>
                <a:ahLst/>
                <a:cxnLst>
                  <a:cxn ang="0">
                    <a:pos x="18" y="300"/>
                  </a:cxn>
                  <a:cxn ang="0">
                    <a:pos x="24" y="246"/>
                  </a:cxn>
                  <a:cxn ang="0">
                    <a:pos x="48" y="198"/>
                  </a:cxn>
                  <a:cxn ang="0">
                    <a:pos x="83" y="150"/>
                  </a:cxn>
                  <a:cxn ang="0">
                    <a:pos x="131" y="108"/>
                  </a:cxn>
                  <a:cxn ang="0">
                    <a:pos x="185" y="72"/>
                  </a:cxn>
                  <a:cxn ang="0">
                    <a:pos x="251" y="42"/>
                  </a:cxn>
                  <a:cxn ang="0">
                    <a:pos x="329" y="24"/>
                  </a:cxn>
                  <a:cxn ang="0">
                    <a:pos x="406" y="6"/>
                  </a:cxn>
                  <a:cxn ang="0">
                    <a:pos x="406" y="0"/>
                  </a:cxn>
                  <a:cxn ang="0">
                    <a:pos x="323" y="12"/>
                  </a:cxn>
                  <a:cxn ang="0">
                    <a:pos x="245" y="36"/>
                  </a:cxn>
                  <a:cxn ang="0">
                    <a:pos x="179" y="66"/>
                  </a:cxn>
                  <a:cxn ang="0">
                    <a:pos x="119" y="102"/>
                  </a:cxn>
                  <a:cxn ang="0">
                    <a:pos x="72" y="144"/>
                  </a:cxn>
                  <a:cxn ang="0">
                    <a:pos x="30" y="192"/>
                  </a:cxn>
                  <a:cxn ang="0">
                    <a:pos x="6" y="246"/>
                  </a:cxn>
                  <a:cxn ang="0">
                    <a:pos x="0" y="300"/>
                  </a:cxn>
                  <a:cxn ang="0">
                    <a:pos x="6" y="348"/>
                  </a:cxn>
                  <a:cxn ang="0">
                    <a:pos x="30" y="396"/>
                  </a:cxn>
                  <a:cxn ang="0">
                    <a:pos x="66" y="444"/>
                  </a:cxn>
                  <a:cxn ang="0">
                    <a:pos x="107" y="486"/>
                  </a:cxn>
                  <a:cxn ang="0">
                    <a:pos x="131" y="486"/>
                  </a:cxn>
                  <a:cxn ang="0">
                    <a:pos x="83" y="450"/>
                  </a:cxn>
                  <a:cxn ang="0">
                    <a:pos x="48" y="402"/>
                  </a:cxn>
                  <a:cxn ang="0">
                    <a:pos x="24" y="354"/>
                  </a:cxn>
                  <a:cxn ang="0">
                    <a:pos x="18" y="300"/>
                  </a:cxn>
                  <a:cxn ang="0">
                    <a:pos x="18" y="300"/>
                  </a:cxn>
                </a:cxnLst>
                <a:rect l="0" t="0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50" name="Freeform 28"/>
              <p:cNvSpPr>
                <a:spLocks/>
              </p:cNvSpPr>
              <p:nvPr/>
            </p:nvSpPr>
            <p:spPr bwMode="hidden">
              <a:xfrm>
                <a:off x="2987" y="4044"/>
                <a:ext cx="108" cy="252"/>
              </a:xfrm>
              <a:custGeom>
                <a:avLst/>
                <a:gdLst/>
                <a:ahLst/>
                <a:cxnLst>
                  <a:cxn ang="0">
                    <a:pos x="89" y="84"/>
                  </a:cxn>
                  <a:cxn ang="0">
                    <a:pos x="83" y="132"/>
                  </a:cxn>
                  <a:cxn ang="0">
                    <a:pos x="65" y="174"/>
                  </a:cxn>
                  <a:cxn ang="0">
                    <a:pos x="36" y="216"/>
                  </a:cxn>
                  <a:cxn ang="0">
                    <a:pos x="0" y="252"/>
                  </a:cxn>
                  <a:cxn ang="0">
                    <a:pos x="18" y="252"/>
                  </a:cxn>
                  <a:cxn ang="0">
                    <a:pos x="53" y="216"/>
                  </a:cxn>
                  <a:cxn ang="0">
                    <a:pos x="83" y="174"/>
                  </a:cxn>
                  <a:cxn ang="0">
                    <a:pos x="101" y="132"/>
                  </a:cxn>
                  <a:cxn ang="0">
                    <a:pos x="107" y="84"/>
                  </a:cxn>
                  <a:cxn ang="0">
                    <a:pos x="101" y="42"/>
                  </a:cxn>
                  <a:cxn ang="0">
                    <a:pos x="89" y="0"/>
                  </a:cxn>
                  <a:cxn ang="0">
                    <a:pos x="65" y="0"/>
                  </a:cxn>
                  <a:cxn ang="0">
                    <a:pos x="83" y="42"/>
                  </a:cxn>
                  <a:cxn ang="0">
                    <a:pos x="89" y="84"/>
                  </a:cxn>
                  <a:cxn ang="0">
                    <a:pos x="89" y="84"/>
                  </a:cxn>
                </a:cxnLst>
                <a:rect l="0" t="0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1961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51" name="Freeform 29"/>
              <p:cNvSpPr>
                <a:spLocks/>
              </p:cNvSpPr>
              <p:nvPr/>
            </p:nvSpPr>
            <p:spPr bwMode="hidden">
              <a:xfrm>
                <a:off x="2068" y="3685"/>
                <a:ext cx="835" cy="150"/>
              </a:xfrm>
              <a:custGeom>
                <a:avLst/>
                <a:gdLst/>
                <a:ahLst/>
                <a:cxnLst>
                  <a:cxn ang="0">
                    <a:pos x="518" y="18"/>
                  </a:cxn>
                  <a:cxn ang="0">
                    <a:pos x="597" y="24"/>
                  </a:cxn>
                  <a:cxn ang="0">
                    <a:pos x="682" y="30"/>
                  </a:cxn>
                  <a:cxn ang="0">
                    <a:pos x="755" y="42"/>
                  </a:cxn>
                  <a:cxn ang="0">
                    <a:pos x="828" y="60"/>
                  </a:cxn>
                  <a:cxn ang="0">
                    <a:pos x="835" y="42"/>
                  </a:cxn>
                  <a:cxn ang="0">
                    <a:pos x="761" y="24"/>
                  </a:cxn>
                  <a:cxn ang="0">
                    <a:pos x="688" y="12"/>
                  </a:cxn>
                  <a:cxn ang="0">
                    <a:pos x="603" y="6"/>
                  </a:cxn>
                  <a:cxn ang="0">
                    <a:pos x="518" y="0"/>
                  </a:cxn>
                  <a:cxn ang="0">
                    <a:pos x="372" y="12"/>
                  </a:cxn>
                  <a:cxn ang="0">
                    <a:pos x="232" y="36"/>
                  </a:cxn>
                  <a:cxn ang="0">
                    <a:pos x="110" y="78"/>
                  </a:cxn>
                  <a:cxn ang="0">
                    <a:pos x="0" y="132"/>
                  </a:cxn>
                  <a:cxn ang="0">
                    <a:pos x="19" y="150"/>
                  </a:cxn>
                  <a:cxn ang="0">
                    <a:pos x="122" y="96"/>
                  </a:cxn>
                  <a:cxn ang="0">
                    <a:pos x="244" y="54"/>
                  </a:cxn>
                  <a:cxn ang="0">
                    <a:pos x="378" y="30"/>
                  </a:cxn>
                  <a:cxn ang="0">
                    <a:pos x="518" y="18"/>
                  </a:cxn>
                  <a:cxn ang="0">
                    <a:pos x="518" y="18"/>
                  </a:cxn>
                </a:cxnLst>
                <a:rect l="0" t="0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52" name="Freeform 30"/>
              <p:cNvSpPr>
                <a:spLocks/>
              </p:cNvSpPr>
              <p:nvPr/>
            </p:nvSpPr>
            <p:spPr bwMode="hidden">
              <a:xfrm>
                <a:off x="1867" y="3853"/>
                <a:ext cx="171" cy="461"/>
              </a:xfrm>
              <a:custGeom>
                <a:avLst/>
                <a:gdLst/>
                <a:ahLst/>
                <a:cxnLst>
                  <a:cxn ang="0">
                    <a:pos x="31" y="263"/>
                  </a:cxn>
                  <a:cxn ang="0">
                    <a:pos x="43" y="191"/>
                  </a:cxn>
                  <a:cxn ang="0">
                    <a:pos x="67" y="131"/>
                  </a:cxn>
                  <a:cxn ang="0">
                    <a:pos x="116" y="72"/>
                  </a:cxn>
                  <a:cxn ang="0">
                    <a:pos x="171" y="18"/>
                  </a:cxn>
                  <a:cxn ang="0">
                    <a:pos x="153" y="0"/>
                  </a:cxn>
                  <a:cxn ang="0">
                    <a:pos x="86" y="60"/>
                  </a:cxn>
                  <a:cxn ang="0">
                    <a:pos x="43" y="120"/>
                  </a:cxn>
                  <a:cxn ang="0">
                    <a:pos x="13" y="191"/>
                  </a:cxn>
                  <a:cxn ang="0">
                    <a:pos x="0" y="263"/>
                  </a:cxn>
                  <a:cxn ang="0">
                    <a:pos x="6" y="317"/>
                  </a:cxn>
                  <a:cxn ang="0">
                    <a:pos x="25" y="365"/>
                  </a:cxn>
                  <a:cxn ang="0">
                    <a:pos x="49" y="413"/>
                  </a:cxn>
                  <a:cxn ang="0">
                    <a:pos x="86" y="461"/>
                  </a:cxn>
                  <a:cxn ang="0">
                    <a:pos x="122" y="461"/>
                  </a:cxn>
                  <a:cxn ang="0">
                    <a:pos x="86" y="413"/>
                  </a:cxn>
                  <a:cxn ang="0">
                    <a:pos x="55" y="365"/>
                  </a:cxn>
                  <a:cxn ang="0">
                    <a:pos x="37" y="317"/>
                  </a:cxn>
                  <a:cxn ang="0">
                    <a:pos x="31" y="263"/>
                  </a:cxn>
                  <a:cxn ang="0">
                    <a:pos x="31" y="263"/>
                  </a:cxn>
                </a:cxnLst>
                <a:rect l="0" t="0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53" name="Freeform 31"/>
              <p:cNvSpPr>
                <a:spLocks/>
              </p:cNvSpPr>
              <p:nvPr/>
            </p:nvSpPr>
            <p:spPr bwMode="hidden">
              <a:xfrm>
                <a:off x="2951" y="3751"/>
                <a:ext cx="360" cy="563"/>
              </a:xfrm>
              <a:custGeom>
                <a:avLst/>
                <a:gdLst/>
                <a:ahLst/>
                <a:cxnLst>
                  <a:cxn ang="0">
                    <a:pos x="360" y="365"/>
                  </a:cxn>
                  <a:cxn ang="0">
                    <a:pos x="353" y="305"/>
                  </a:cxn>
                  <a:cxn ang="0">
                    <a:pos x="335" y="251"/>
                  </a:cxn>
                  <a:cxn ang="0">
                    <a:pos x="305" y="204"/>
                  </a:cxn>
                  <a:cxn ang="0">
                    <a:pos x="262" y="156"/>
                  </a:cxn>
                  <a:cxn ang="0">
                    <a:pos x="213" y="108"/>
                  </a:cxn>
                  <a:cxn ang="0">
                    <a:pos x="159" y="66"/>
                  </a:cxn>
                  <a:cxn ang="0">
                    <a:pos x="92" y="30"/>
                  </a:cxn>
                  <a:cxn ang="0">
                    <a:pos x="19" y="0"/>
                  </a:cxn>
                  <a:cxn ang="0">
                    <a:pos x="0" y="12"/>
                  </a:cxn>
                  <a:cxn ang="0">
                    <a:pos x="67" y="42"/>
                  </a:cxn>
                  <a:cxn ang="0">
                    <a:pos x="134" y="78"/>
                  </a:cxn>
                  <a:cxn ang="0">
                    <a:pos x="189" y="114"/>
                  </a:cxn>
                  <a:cxn ang="0">
                    <a:pos x="238" y="162"/>
                  </a:cxn>
                  <a:cxn ang="0">
                    <a:pos x="274" y="210"/>
                  </a:cxn>
                  <a:cxn ang="0">
                    <a:pos x="299" y="257"/>
                  </a:cxn>
                  <a:cxn ang="0">
                    <a:pos x="317" y="311"/>
                  </a:cxn>
                  <a:cxn ang="0">
                    <a:pos x="323" y="365"/>
                  </a:cxn>
                  <a:cxn ang="0">
                    <a:pos x="317" y="419"/>
                  </a:cxn>
                  <a:cxn ang="0">
                    <a:pos x="299" y="467"/>
                  </a:cxn>
                  <a:cxn ang="0">
                    <a:pos x="274" y="515"/>
                  </a:cxn>
                  <a:cxn ang="0">
                    <a:pos x="238" y="563"/>
                  </a:cxn>
                  <a:cxn ang="0">
                    <a:pos x="268" y="563"/>
                  </a:cxn>
                  <a:cxn ang="0">
                    <a:pos x="311" y="515"/>
                  </a:cxn>
                  <a:cxn ang="0">
                    <a:pos x="335" y="467"/>
                  </a:cxn>
                  <a:cxn ang="0">
                    <a:pos x="353" y="419"/>
                  </a:cxn>
                  <a:cxn ang="0">
                    <a:pos x="360" y="365"/>
                  </a:cxn>
                  <a:cxn ang="0">
                    <a:pos x="360" y="365"/>
                  </a:cxn>
                </a:cxnLst>
                <a:rect l="0" t="0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54" name="Freeform 32"/>
              <p:cNvSpPr>
                <a:spLocks/>
              </p:cNvSpPr>
              <p:nvPr/>
            </p:nvSpPr>
            <p:spPr bwMode="hidden">
              <a:xfrm>
                <a:off x="2318" y="3631"/>
                <a:ext cx="1078" cy="425"/>
              </a:xfrm>
              <a:custGeom>
                <a:avLst/>
                <a:gdLst/>
                <a:ahLst/>
                <a:cxnLst>
                  <a:cxn ang="0">
                    <a:pos x="1053" y="425"/>
                  </a:cxn>
                  <a:cxn ang="0">
                    <a:pos x="1078" y="419"/>
                  </a:cxn>
                  <a:cxn ang="0">
                    <a:pos x="1066" y="377"/>
                  </a:cxn>
                  <a:cxn ang="0">
                    <a:pos x="1047" y="336"/>
                  </a:cxn>
                  <a:cxn ang="0">
                    <a:pos x="986" y="252"/>
                  </a:cxn>
                  <a:cxn ang="0">
                    <a:pos x="907" y="180"/>
                  </a:cxn>
                  <a:cxn ang="0">
                    <a:pos x="810" y="120"/>
                  </a:cxn>
                  <a:cxn ang="0">
                    <a:pos x="694" y="72"/>
                  </a:cxn>
                  <a:cxn ang="0">
                    <a:pos x="560" y="30"/>
                  </a:cxn>
                  <a:cxn ang="0">
                    <a:pos x="420" y="6"/>
                  </a:cxn>
                  <a:cxn ang="0">
                    <a:pos x="268" y="0"/>
                  </a:cxn>
                  <a:cxn ang="0">
                    <a:pos x="134" y="6"/>
                  </a:cxn>
                  <a:cxn ang="0">
                    <a:pos x="0" y="24"/>
                  </a:cxn>
                  <a:cxn ang="0">
                    <a:pos x="12" y="36"/>
                  </a:cxn>
                  <a:cxn ang="0">
                    <a:pos x="134" y="18"/>
                  </a:cxn>
                  <a:cxn ang="0">
                    <a:pos x="268" y="12"/>
                  </a:cxn>
                  <a:cxn ang="0">
                    <a:pos x="420" y="18"/>
                  </a:cxn>
                  <a:cxn ang="0">
                    <a:pos x="554" y="42"/>
                  </a:cxn>
                  <a:cxn ang="0">
                    <a:pos x="682" y="84"/>
                  </a:cxn>
                  <a:cxn ang="0">
                    <a:pos x="798" y="132"/>
                  </a:cxn>
                  <a:cxn ang="0">
                    <a:pos x="895" y="192"/>
                  </a:cxn>
                  <a:cxn ang="0">
                    <a:pos x="968" y="264"/>
                  </a:cxn>
                  <a:cxn ang="0">
                    <a:pos x="999" y="300"/>
                  </a:cxn>
                  <a:cxn ang="0">
                    <a:pos x="1023" y="342"/>
                  </a:cxn>
                  <a:cxn ang="0">
                    <a:pos x="1041" y="383"/>
                  </a:cxn>
                  <a:cxn ang="0">
                    <a:pos x="1053" y="425"/>
                  </a:cxn>
                  <a:cxn ang="0">
                    <a:pos x="1053" y="425"/>
                  </a:cxn>
                </a:cxnLst>
                <a:rect l="0" t="0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55" name="Freeform 33"/>
              <p:cNvSpPr>
                <a:spLocks/>
              </p:cNvSpPr>
              <p:nvPr/>
            </p:nvSpPr>
            <p:spPr bwMode="hidden">
              <a:xfrm>
                <a:off x="3304" y="4080"/>
                <a:ext cx="98" cy="234"/>
              </a:xfrm>
              <a:custGeom>
                <a:avLst/>
                <a:gdLst/>
                <a:ahLst/>
                <a:cxnLst>
                  <a:cxn ang="0">
                    <a:pos x="0" y="234"/>
                  </a:cxn>
                  <a:cxn ang="0">
                    <a:pos x="25" y="234"/>
                  </a:cxn>
                  <a:cxn ang="0">
                    <a:pos x="55" y="186"/>
                  </a:cxn>
                  <a:cxn ang="0">
                    <a:pos x="80" y="138"/>
                  </a:cxn>
                  <a:cxn ang="0">
                    <a:pos x="92" y="90"/>
                  </a:cxn>
                  <a:cxn ang="0">
                    <a:pos x="98" y="36"/>
                  </a:cxn>
                  <a:cxn ang="0">
                    <a:pos x="98" y="0"/>
                  </a:cxn>
                  <a:cxn ang="0">
                    <a:pos x="74" y="0"/>
                  </a:cxn>
                  <a:cxn ang="0">
                    <a:pos x="74" y="36"/>
                  </a:cxn>
                  <a:cxn ang="0">
                    <a:pos x="67" y="90"/>
                  </a:cxn>
                  <a:cxn ang="0">
                    <a:pos x="55" y="138"/>
                  </a:cxn>
                  <a:cxn ang="0">
                    <a:pos x="31" y="186"/>
                  </a:cxn>
                  <a:cxn ang="0">
                    <a:pos x="0" y="234"/>
                  </a:cxn>
                  <a:cxn ang="0">
                    <a:pos x="0" y="234"/>
                  </a:cxn>
                </a:cxnLst>
                <a:rect l="0" t="0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56" name="Freeform 34"/>
              <p:cNvSpPr>
                <a:spLocks/>
              </p:cNvSpPr>
              <p:nvPr/>
            </p:nvSpPr>
            <p:spPr bwMode="hidden">
              <a:xfrm>
                <a:off x="1776" y="3673"/>
                <a:ext cx="481" cy="641"/>
              </a:xfrm>
              <a:custGeom>
                <a:avLst/>
                <a:gdLst/>
                <a:ahLst/>
                <a:cxnLst>
                  <a:cxn ang="0">
                    <a:pos x="18" y="443"/>
                  </a:cxn>
                  <a:cxn ang="0">
                    <a:pos x="24" y="371"/>
                  </a:cxn>
                  <a:cxn ang="0">
                    <a:pos x="55" y="305"/>
                  </a:cxn>
                  <a:cxn ang="0">
                    <a:pos x="91" y="246"/>
                  </a:cxn>
                  <a:cxn ang="0">
                    <a:pos x="146" y="186"/>
                  </a:cxn>
                  <a:cxn ang="0">
                    <a:pos x="213" y="132"/>
                  </a:cxn>
                  <a:cxn ang="0">
                    <a:pos x="292" y="84"/>
                  </a:cxn>
                  <a:cxn ang="0">
                    <a:pos x="384" y="48"/>
                  </a:cxn>
                  <a:cxn ang="0">
                    <a:pos x="481" y="12"/>
                  </a:cxn>
                  <a:cxn ang="0">
                    <a:pos x="457" y="0"/>
                  </a:cxn>
                  <a:cxn ang="0">
                    <a:pos x="359" y="36"/>
                  </a:cxn>
                  <a:cxn ang="0">
                    <a:pos x="274" y="78"/>
                  </a:cxn>
                  <a:cxn ang="0">
                    <a:pos x="195" y="126"/>
                  </a:cxn>
                  <a:cxn ang="0">
                    <a:pos x="128" y="180"/>
                  </a:cxn>
                  <a:cxn ang="0">
                    <a:pos x="73" y="240"/>
                  </a:cxn>
                  <a:cxn ang="0">
                    <a:pos x="37" y="305"/>
                  </a:cxn>
                  <a:cxn ang="0">
                    <a:pos x="6" y="371"/>
                  </a:cxn>
                  <a:cxn ang="0">
                    <a:pos x="0" y="443"/>
                  </a:cxn>
                  <a:cxn ang="0">
                    <a:pos x="6" y="497"/>
                  </a:cxn>
                  <a:cxn ang="0">
                    <a:pos x="18" y="545"/>
                  </a:cxn>
                  <a:cxn ang="0">
                    <a:pos x="43" y="593"/>
                  </a:cxn>
                  <a:cxn ang="0">
                    <a:pos x="73" y="641"/>
                  </a:cxn>
                  <a:cxn ang="0">
                    <a:pos x="97" y="641"/>
                  </a:cxn>
                  <a:cxn ang="0">
                    <a:pos x="67" y="593"/>
                  </a:cxn>
                  <a:cxn ang="0">
                    <a:pos x="43" y="545"/>
                  </a:cxn>
                  <a:cxn ang="0">
                    <a:pos x="24" y="497"/>
                  </a:cxn>
                  <a:cxn ang="0">
                    <a:pos x="18" y="443"/>
                  </a:cxn>
                  <a:cxn ang="0">
                    <a:pos x="18" y="443"/>
                  </a:cxn>
                </a:cxnLst>
                <a:rect l="0" t="0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grpSp>
          <p:nvGrpSpPr>
            <p:cNvPr id="8" name="Group 35"/>
            <p:cNvGrpSpPr>
              <a:grpSpLocks/>
            </p:cNvGrpSpPr>
            <p:nvPr userDrawn="1"/>
          </p:nvGrpSpPr>
          <p:grpSpPr bwMode="auto">
            <a:xfrm>
              <a:off x="4128" y="3360"/>
              <a:ext cx="1351" cy="821"/>
              <a:chOff x="4128" y="3360"/>
              <a:chExt cx="1351" cy="821"/>
            </a:xfrm>
          </p:grpSpPr>
          <p:sp>
            <p:nvSpPr>
              <p:cNvPr id="22" name="Freeform 36"/>
              <p:cNvSpPr>
                <a:spLocks noEditPoints="1"/>
              </p:cNvSpPr>
              <p:nvPr/>
            </p:nvSpPr>
            <p:spPr bwMode="hidden">
              <a:xfrm>
                <a:off x="4200" y="3402"/>
                <a:ext cx="1201" cy="731"/>
              </a:xfrm>
              <a:custGeom>
                <a:avLst/>
                <a:gdLst/>
                <a:ahLst/>
                <a:cxnLst>
                  <a:cxn ang="0">
                    <a:pos x="484" y="6"/>
                  </a:cxn>
                  <a:cxn ang="0">
                    <a:pos x="263" y="60"/>
                  </a:cxn>
                  <a:cxn ang="0">
                    <a:pos x="101" y="162"/>
                  </a:cxn>
                  <a:cxn ang="0">
                    <a:pos x="12" y="294"/>
                  </a:cxn>
                  <a:cxn ang="0">
                    <a:pos x="0" y="366"/>
                  </a:cxn>
                  <a:cxn ang="0">
                    <a:pos x="12" y="437"/>
                  </a:cxn>
                  <a:cxn ang="0">
                    <a:pos x="101" y="569"/>
                  </a:cxn>
                  <a:cxn ang="0">
                    <a:pos x="263" y="671"/>
                  </a:cxn>
                  <a:cxn ang="0">
                    <a:pos x="484" y="725"/>
                  </a:cxn>
                  <a:cxn ang="0">
                    <a:pos x="723" y="725"/>
                  </a:cxn>
                  <a:cxn ang="0">
                    <a:pos x="938" y="671"/>
                  </a:cxn>
                  <a:cxn ang="0">
                    <a:pos x="1100" y="569"/>
                  </a:cxn>
                  <a:cxn ang="0">
                    <a:pos x="1189" y="437"/>
                  </a:cxn>
                  <a:cxn ang="0">
                    <a:pos x="1201" y="366"/>
                  </a:cxn>
                  <a:cxn ang="0">
                    <a:pos x="1189" y="294"/>
                  </a:cxn>
                  <a:cxn ang="0">
                    <a:pos x="1100" y="162"/>
                  </a:cxn>
                  <a:cxn ang="0">
                    <a:pos x="938" y="60"/>
                  </a:cxn>
                  <a:cxn ang="0">
                    <a:pos x="723" y="6"/>
                  </a:cxn>
                  <a:cxn ang="0">
                    <a:pos x="604" y="0"/>
                  </a:cxn>
                  <a:cxn ang="0">
                    <a:pos x="490" y="701"/>
                  </a:cxn>
                  <a:cxn ang="0">
                    <a:pos x="287" y="647"/>
                  </a:cxn>
                  <a:cxn ang="0">
                    <a:pos x="131" y="557"/>
                  </a:cxn>
                  <a:cxn ang="0">
                    <a:pos x="48" y="437"/>
                  </a:cxn>
                  <a:cxn ang="0">
                    <a:pos x="36" y="366"/>
                  </a:cxn>
                  <a:cxn ang="0">
                    <a:pos x="48" y="300"/>
                  </a:cxn>
                  <a:cxn ang="0">
                    <a:pos x="131" y="174"/>
                  </a:cxn>
                  <a:cxn ang="0">
                    <a:pos x="287" y="84"/>
                  </a:cxn>
                  <a:cxn ang="0">
                    <a:pos x="490" y="30"/>
                  </a:cxn>
                  <a:cxn ang="0">
                    <a:pos x="717" y="30"/>
                  </a:cxn>
                  <a:cxn ang="0">
                    <a:pos x="920" y="84"/>
                  </a:cxn>
                  <a:cxn ang="0">
                    <a:pos x="1070" y="174"/>
                  </a:cxn>
                  <a:cxn ang="0">
                    <a:pos x="1153" y="300"/>
                  </a:cxn>
                  <a:cxn ang="0">
                    <a:pos x="1153" y="437"/>
                  </a:cxn>
                  <a:cxn ang="0">
                    <a:pos x="1070" y="557"/>
                  </a:cxn>
                  <a:cxn ang="0">
                    <a:pos x="920" y="647"/>
                  </a:cxn>
                  <a:cxn ang="0">
                    <a:pos x="717" y="701"/>
                  </a:cxn>
                  <a:cxn ang="0">
                    <a:pos x="604" y="707"/>
                  </a:cxn>
                </a:cxnLst>
                <a:rect l="0" t="0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3" name="Freeform 37"/>
              <p:cNvSpPr>
                <a:spLocks/>
              </p:cNvSpPr>
              <p:nvPr/>
            </p:nvSpPr>
            <p:spPr bwMode="hidden">
              <a:xfrm>
                <a:off x="4128" y="3366"/>
                <a:ext cx="544" cy="737"/>
              </a:xfrm>
              <a:custGeom>
                <a:avLst/>
                <a:gdLst/>
                <a:ahLst/>
                <a:cxnLst>
                  <a:cxn ang="0">
                    <a:pos x="24" y="402"/>
                  </a:cxn>
                  <a:cxn ang="0">
                    <a:pos x="36" y="330"/>
                  </a:cxn>
                  <a:cxn ang="0">
                    <a:pos x="66" y="264"/>
                  </a:cxn>
                  <a:cxn ang="0">
                    <a:pos x="108" y="204"/>
                  </a:cxn>
                  <a:cxn ang="0">
                    <a:pos x="173" y="150"/>
                  </a:cxn>
                  <a:cxn ang="0">
                    <a:pos x="251" y="102"/>
                  </a:cxn>
                  <a:cxn ang="0">
                    <a:pos x="335" y="60"/>
                  </a:cxn>
                  <a:cxn ang="0">
                    <a:pos x="436" y="30"/>
                  </a:cxn>
                  <a:cxn ang="0">
                    <a:pos x="544" y="12"/>
                  </a:cxn>
                  <a:cxn ang="0">
                    <a:pos x="544" y="0"/>
                  </a:cxn>
                  <a:cxn ang="0">
                    <a:pos x="430" y="18"/>
                  </a:cxn>
                  <a:cxn ang="0">
                    <a:pos x="329" y="48"/>
                  </a:cxn>
                  <a:cxn ang="0">
                    <a:pos x="233" y="90"/>
                  </a:cxn>
                  <a:cxn ang="0">
                    <a:pos x="155" y="138"/>
                  </a:cxn>
                  <a:cxn ang="0">
                    <a:pos x="90" y="198"/>
                  </a:cxn>
                  <a:cxn ang="0">
                    <a:pos x="42" y="258"/>
                  </a:cxn>
                  <a:cxn ang="0">
                    <a:pos x="12" y="330"/>
                  </a:cxn>
                  <a:cxn ang="0">
                    <a:pos x="0" y="402"/>
                  </a:cxn>
                  <a:cxn ang="0">
                    <a:pos x="6" y="455"/>
                  </a:cxn>
                  <a:cxn ang="0">
                    <a:pos x="18" y="503"/>
                  </a:cxn>
                  <a:cxn ang="0">
                    <a:pos x="42" y="545"/>
                  </a:cxn>
                  <a:cxn ang="0">
                    <a:pos x="78" y="593"/>
                  </a:cxn>
                  <a:cxn ang="0">
                    <a:pos x="114" y="635"/>
                  </a:cxn>
                  <a:cxn ang="0">
                    <a:pos x="161" y="671"/>
                  </a:cxn>
                  <a:cxn ang="0">
                    <a:pos x="221" y="707"/>
                  </a:cxn>
                  <a:cxn ang="0">
                    <a:pos x="281" y="737"/>
                  </a:cxn>
                  <a:cxn ang="0">
                    <a:pos x="323" y="737"/>
                  </a:cxn>
                  <a:cxn ang="0">
                    <a:pos x="257" y="707"/>
                  </a:cxn>
                  <a:cxn ang="0">
                    <a:pos x="203" y="671"/>
                  </a:cxn>
                  <a:cxn ang="0">
                    <a:pos x="149" y="635"/>
                  </a:cxn>
                  <a:cxn ang="0">
                    <a:pos x="108" y="593"/>
                  </a:cxn>
                  <a:cxn ang="0">
                    <a:pos x="72" y="551"/>
                  </a:cxn>
                  <a:cxn ang="0">
                    <a:pos x="48" y="503"/>
                  </a:cxn>
                  <a:cxn ang="0">
                    <a:pos x="30" y="455"/>
                  </a:cxn>
                  <a:cxn ang="0">
                    <a:pos x="24" y="402"/>
                  </a:cxn>
                  <a:cxn ang="0">
                    <a:pos x="24" y="402"/>
                  </a:cxn>
                </a:cxnLst>
                <a:rect l="0" t="0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4" name="Freeform 38"/>
              <p:cNvSpPr>
                <a:spLocks/>
              </p:cNvSpPr>
              <p:nvPr/>
            </p:nvSpPr>
            <p:spPr bwMode="hidden">
              <a:xfrm>
                <a:off x="4792" y="3360"/>
                <a:ext cx="609" cy="252"/>
              </a:xfrm>
              <a:custGeom>
                <a:avLst/>
                <a:gdLst/>
                <a:ahLst/>
                <a:cxnLst>
                  <a:cxn ang="0">
                    <a:pos x="12" y="12"/>
                  </a:cxn>
                  <a:cxn ang="0">
                    <a:pos x="113" y="18"/>
                  </a:cxn>
                  <a:cxn ang="0">
                    <a:pos x="203" y="30"/>
                  </a:cxn>
                  <a:cxn ang="0">
                    <a:pos x="292" y="48"/>
                  </a:cxn>
                  <a:cxn ang="0">
                    <a:pos x="376" y="78"/>
                  </a:cxn>
                  <a:cxn ang="0">
                    <a:pos x="448" y="114"/>
                  </a:cxn>
                  <a:cxn ang="0">
                    <a:pos x="514" y="156"/>
                  </a:cxn>
                  <a:cxn ang="0">
                    <a:pos x="567" y="198"/>
                  </a:cxn>
                  <a:cxn ang="0">
                    <a:pos x="609" y="252"/>
                  </a:cxn>
                  <a:cxn ang="0">
                    <a:pos x="609" y="216"/>
                  </a:cxn>
                  <a:cxn ang="0">
                    <a:pos x="561" y="168"/>
                  </a:cxn>
                  <a:cxn ang="0">
                    <a:pos x="502" y="126"/>
                  </a:cxn>
                  <a:cxn ang="0">
                    <a:pos x="436" y="90"/>
                  </a:cxn>
                  <a:cxn ang="0">
                    <a:pos x="364" y="60"/>
                  </a:cxn>
                  <a:cxn ang="0">
                    <a:pos x="286" y="36"/>
                  </a:cxn>
                  <a:cxn ang="0">
                    <a:pos x="197" y="18"/>
                  </a:cxn>
                  <a:cxn ang="0">
                    <a:pos x="107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12"/>
                  </a:cxn>
                  <a:cxn ang="0">
                    <a:pos x="12" y="12"/>
                  </a:cxn>
                  <a:cxn ang="0">
                    <a:pos x="12" y="12"/>
                  </a:cxn>
                </a:cxnLst>
                <a:rect l="0" t="0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5" name="Freeform 39"/>
              <p:cNvSpPr>
                <a:spLocks/>
              </p:cNvSpPr>
              <p:nvPr/>
            </p:nvSpPr>
            <p:spPr bwMode="hidden">
              <a:xfrm>
                <a:off x="5246" y="4007"/>
                <a:ext cx="72" cy="54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36" y="30"/>
                  </a:cxn>
                  <a:cxn ang="0">
                    <a:pos x="0" y="54"/>
                  </a:cxn>
                  <a:cxn ang="0">
                    <a:pos x="36" y="54"/>
                  </a:cxn>
                  <a:cxn ang="0">
                    <a:pos x="54" y="42"/>
                  </a:cxn>
                  <a:cxn ang="0">
                    <a:pos x="72" y="24"/>
                  </a:cxn>
                  <a:cxn ang="0">
                    <a:pos x="72" y="24"/>
                  </a:cxn>
                  <a:cxn ang="0">
                    <a:pos x="72" y="0"/>
                  </a:cxn>
                  <a:cxn ang="0">
                    <a:pos x="72" y="0"/>
                  </a:cxn>
                </a:cxnLst>
                <a:rect l="0" t="0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6" name="Freeform 40"/>
              <p:cNvSpPr>
                <a:spLocks/>
              </p:cNvSpPr>
              <p:nvPr/>
            </p:nvSpPr>
            <p:spPr bwMode="hidden">
              <a:xfrm>
                <a:off x="4505" y="4073"/>
                <a:ext cx="705" cy="108"/>
              </a:xfrm>
              <a:custGeom>
                <a:avLst/>
                <a:gdLst/>
                <a:ahLst/>
                <a:cxnLst>
                  <a:cxn ang="0">
                    <a:pos x="299" y="90"/>
                  </a:cxn>
                  <a:cxn ang="0">
                    <a:pos x="221" y="90"/>
                  </a:cxn>
                  <a:cxn ang="0">
                    <a:pos x="143" y="78"/>
                  </a:cxn>
                  <a:cxn ang="0">
                    <a:pos x="0" y="48"/>
                  </a:cxn>
                  <a:cxn ang="0">
                    <a:pos x="0" y="66"/>
                  </a:cxn>
                  <a:cxn ang="0">
                    <a:pos x="143" y="96"/>
                  </a:cxn>
                  <a:cxn ang="0">
                    <a:pos x="221" y="108"/>
                  </a:cxn>
                  <a:cxn ang="0">
                    <a:pos x="299" y="108"/>
                  </a:cxn>
                  <a:cxn ang="0">
                    <a:pos x="412" y="102"/>
                  </a:cxn>
                  <a:cxn ang="0">
                    <a:pos x="520" y="84"/>
                  </a:cxn>
                  <a:cxn ang="0">
                    <a:pos x="615" y="60"/>
                  </a:cxn>
                  <a:cxn ang="0">
                    <a:pos x="705" y="24"/>
                  </a:cxn>
                  <a:cxn ang="0">
                    <a:pos x="705" y="0"/>
                  </a:cxn>
                  <a:cxn ang="0">
                    <a:pos x="615" y="42"/>
                  </a:cxn>
                  <a:cxn ang="0">
                    <a:pos x="520" y="66"/>
                  </a:cxn>
                  <a:cxn ang="0">
                    <a:pos x="412" y="84"/>
                  </a:cxn>
                  <a:cxn ang="0">
                    <a:pos x="299" y="90"/>
                  </a:cxn>
                  <a:cxn ang="0">
                    <a:pos x="299" y="90"/>
                  </a:cxn>
                </a:cxnLst>
                <a:rect l="0" t="0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7" name="Freeform 41"/>
              <p:cNvSpPr>
                <a:spLocks/>
              </p:cNvSpPr>
              <p:nvPr/>
            </p:nvSpPr>
            <p:spPr bwMode="hidden">
              <a:xfrm>
                <a:off x="5336" y="3654"/>
                <a:ext cx="143" cy="341"/>
              </a:xfrm>
              <a:custGeom>
                <a:avLst/>
                <a:gdLst/>
                <a:ahLst/>
                <a:cxnLst>
                  <a:cxn ang="0">
                    <a:pos x="119" y="114"/>
                  </a:cxn>
                  <a:cxn ang="0">
                    <a:pos x="113" y="173"/>
                  </a:cxn>
                  <a:cxn ang="0">
                    <a:pos x="89" y="239"/>
                  </a:cxn>
                  <a:cxn ang="0">
                    <a:pos x="47" y="293"/>
                  </a:cxn>
                  <a:cxn ang="0">
                    <a:pos x="0" y="341"/>
                  </a:cxn>
                  <a:cxn ang="0">
                    <a:pos x="29" y="341"/>
                  </a:cxn>
                  <a:cxn ang="0">
                    <a:pos x="77" y="287"/>
                  </a:cxn>
                  <a:cxn ang="0">
                    <a:pos x="113" y="233"/>
                  </a:cxn>
                  <a:cxn ang="0">
                    <a:pos x="137" y="173"/>
                  </a:cxn>
                  <a:cxn ang="0">
                    <a:pos x="143" y="114"/>
                  </a:cxn>
                  <a:cxn ang="0">
                    <a:pos x="137" y="60"/>
                  </a:cxn>
                  <a:cxn ang="0">
                    <a:pos x="119" y="0"/>
                  </a:cxn>
                  <a:cxn ang="0">
                    <a:pos x="89" y="0"/>
                  </a:cxn>
                  <a:cxn ang="0">
                    <a:pos x="113" y="60"/>
                  </a:cxn>
                  <a:cxn ang="0">
                    <a:pos x="119" y="114"/>
                  </a:cxn>
                  <a:cxn ang="0">
                    <a:pos x="119" y="114"/>
                  </a:cxn>
                </a:cxnLst>
                <a:rect l="0" t="0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8" name="Freeform 42"/>
              <p:cNvSpPr>
                <a:spLocks/>
              </p:cNvSpPr>
              <p:nvPr/>
            </p:nvSpPr>
            <p:spPr bwMode="hidden">
              <a:xfrm>
                <a:off x="5061" y="3624"/>
                <a:ext cx="83" cy="90"/>
              </a:xfrm>
              <a:custGeom>
                <a:avLst/>
                <a:gdLst/>
                <a:ahLst/>
                <a:cxnLst>
                  <a:cxn ang="0">
                    <a:pos x="59" y="90"/>
                  </a:cxn>
                  <a:cxn ang="0">
                    <a:pos x="83" y="84"/>
                  </a:cxn>
                  <a:cxn ang="0">
                    <a:pos x="71" y="60"/>
                  </a:cxn>
                  <a:cxn ang="0">
                    <a:pos x="53" y="42"/>
                  </a:cxn>
                  <a:cxn ang="0">
                    <a:pos x="6" y="0"/>
                  </a:cxn>
                  <a:cxn ang="0">
                    <a:pos x="0" y="18"/>
                  </a:cxn>
                  <a:cxn ang="0">
                    <a:pos x="35" y="48"/>
                  </a:cxn>
                  <a:cxn ang="0">
                    <a:pos x="59" y="90"/>
                  </a:cxn>
                  <a:cxn ang="0">
                    <a:pos x="59" y="90"/>
                  </a:cxn>
                </a:cxnLst>
                <a:rect l="0" t="0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9" name="Freeform 43"/>
              <p:cNvSpPr>
                <a:spLocks/>
              </p:cNvSpPr>
              <p:nvPr/>
            </p:nvSpPr>
            <p:spPr bwMode="hidden">
              <a:xfrm>
                <a:off x="4445" y="3552"/>
                <a:ext cx="717" cy="431"/>
              </a:xfrm>
              <a:custGeom>
                <a:avLst/>
                <a:gdLst/>
                <a:ahLst/>
                <a:cxnLst>
                  <a:cxn ang="0">
                    <a:pos x="693" y="216"/>
                  </a:cxn>
                  <a:cxn ang="0">
                    <a:pos x="687" y="257"/>
                  </a:cxn>
                  <a:cxn ang="0">
                    <a:pos x="669" y="293"/>
                  </a:cxn>
                  <a:cxn ang="0">
                    <a:pos x="633" y="329"/>
                  </a:cxn>
                  <a:cxn ang="0">
                    <a:pos x="598" y="359"/>
                  </a:cxn>
                  <a:cxn ang="0">
                    <a:pos x="544" y="383"/>
                  </a:cxn>
                  <a:cxn ang="0">
                    <a:pos x="490" y="401"/>
                  </a:cxn>
                  <a:cxn ang="0">
                    <a:pos x="424" y="413"/>
                  </a:cxn>
                  <a:cxn ang="0">
                    <a:pos x="359" y="419"/>
                  </a:cxn>
                  <a:cxn ang="0">
                    <a:pos x="293" y="413"/>
                  </a:cxn>
                  <a:cxn ang="0">
                    <a:pos x="227" y="401"/>
                  </a:cxn>
                  <a:cxn ang="0">
                    <a:pos x="173" y="383"/>
                  </a:cxn>
                  <a:cxn ang="0">
                    <a:pos x="119" y="359"/>
                  </a:cxn>
                  <a:cxn ang="0">
                    <a:pos x="84" y="329"/>
                  </a:cxn>
                  <a:cxn ang="0">
                    <a:pos x="48" y="293"/>
                  </a:cxn>
                  <a:cxn ang="0">
                    <a:pos x="30" y="257"/>
                  </a:cxn>
                  <a:cxn ang="0">
                    <a:pos x="24" y="216"/>
                  </a:cxn>
                  <a:cxn ang="0">
                    <a:pos x="30" y="174"/>
                  </a:cxn>
                  <a:cxn ang="0">
                    <a:pos x="48" y="138"/>
                  </a:cxn>
                  <a:cxn ang="0">
                    <a:pos x="84" y="102"/>
                  </a:cxn>
                  <a:cxn ang="0">
                    <a:pos x="119" y="72"/>
                  </a:cxn>
                  <a:cxn ang="0">
                    <a:pos x="173" y="48"/>
                  </a:cxn>
                  <a:cxn ang="0">
                    <a:pos x="227" y="30"/>
                  </a:cxn>
                  <a:cxn ang="0">
                    <a:pos x="293" y="18"/>
                  </a:cxn>
                  <a:cxn ang="0">
                    <a:pos x="359" y="12"/>
                  </a:cxn>
                  <a:cxn ang="0">
                    <a:pos x="418" y="18"/>
                  </a:cxn>
                  <a:cxn ang="0">
                    <a:pos x="478" y="30"/>
                  </a:cxn>
                  <a:cxn ang="0">
                    <a:pos x="532" y="48"/>
                  </a:cxn>
                  <a:cxn ang="0">
                    <a:pos x="580" y="66"/>
                  </a:cxn>
                  <a:cxn ang="0">
                    <a:pos x="586" y="48"/>
                  </a:cxn>
                  <a:cxn ang="0">
                    <a:pos x="478" y="12"/>
                  </a:cxn>
                  <a:cxn ang="0">
                    <a:pos x="418" y="6"/>
                  </a:cxn>
                  <a:cxn ang="0">
                    <a:pos x="359" y="0"/>
                  </a:cxn>
                  <a:cxn ang="0">
                    <a:pos x="287" y="6"/>
                  </a:cxn>
                  <a:cxn ang="0">
                    <a:pos x="221" y="18"/>
                  </a:cxn>
                  <a:cxn ang="0">
                    <a:pos x="161" y="36"/>
                  </a:cxn>
                  <a:cxn ang="0">
                    <a:pos x="107" y="66"/>
                  </a:cxn>
                  <a:cxn ang="0">
                    <a:pos x="60" y="96"/>
                  </a:cxn>
                  <a:cxn ang="0">
                    <a:pos x="30" y="132"/>
                  </a:cxn>
                  <a:cxn ang="0">
                    <a:pos x="6" y="174"/>
                  </a:cxn>
                  <a:cxn ang="0">
                    <a:pos x="0" y="216"/>
                  </a:cxn>
                  <a:cxn ang="0">
                    <a:pos x="6" y="257"/>
                  </a:cxn>
                  <a:cxn ang="0">
                    <a:pos x="30" y="299"/>
                  </a:cxn>
                  <a:cxn ang="0">
                    <a:pos x="60" y="335"/>
                  </a:cxn>
                  <a:cxn ang="0">
                    <a:pos x="107" y="371"/>
                  </a:cxn>
                  <a:cxn ang="0">
                    <a:pos x="161" y="395"/>
                  </a:cxn>
                  <a:cxn ang="0">
                    <a:pos x="221" y="413"/>
                  </a:cxn>
                  <a:cxn ang="0">
                    <a:pos x="287" y="425"/>
                  </a:cxn>
                  <a:cxn ang="0">
                    <a:pos x="359" y="431"/>
                  </a:cxn>
                  <a:cxn ang="0">
                    <a:pos x="430" y="425"/>
                  </a:cxn>
                  <a:cxn ang="0">
                    <a:pos x="496" y="413"/>
                  </a:cxn>
                  <a:cxn ang="0">
                    <a:pos x="562" y="395"/>
                  </a:cxn>
                  <a:cxn ang="0">
                    <a:pos x="610" y="371"/>
                  </a:cxn>
                  <a:cxn ang="0">
                    <a:pos x="657" y="335"/>
                  </a:cxn>
                  <a:cxn ang="0">
                    <a:pos x="687" y="299"/>
                  </a:cxn>
                  <a:cxn ang="0">
                    <a:pos x="711" y="257"/>
                  </a:cxn>
                  <a:cxn ang="0">
                    <a:pos x="717" y="216"/>
                  </a:cxn>
                  <a:cxn ang="0">
                    <a:pos x="717" y="204"/>
                  </a:cxn>
                  <a:cxn ang="0">
                    <a:pos x="711" y="192"/>
                  </a:cxn>
                  <a:cxn ang="0">
                    <a:pos x="687" y="198"/>
                  </a:cxn>
                  <a:cxn ang="0">
                    <a:pos x="693" y="210"/>
                  </a:cxn>
                  <a:cxn ang="0">
                    <a:pos x="693" y="216"/>
                  </a:cxn>
                  <a:cxn ang="0">
                    <a:pos x="693" y="216"/>
                  </a:cxn>
                </a:cxnLst>
                <a:rect l="0" t="0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0" name="Freeform 44"/>
              <p:cNvSpPr>
                <a:spLocks/>
              </p:cNvSpPr>
              <p:nvPr/>
            </p:nvSpPr>
            <p:spPr bwMode="hidden">
              <a:xfrm>
                <a:off x="4349" y="3510"/>
                <a:ext cx="909" cy="533"/>
              </a:xfrm>
              <a:custGeom>
                <a:avLst/>
                <a:gdLst/>
                <a:ahLst/>
                <a:cxnLst>
                  <a:cxn ang="0">
                    <a:pos x="616" y="0"/>
                  </a:cxn>
                  <a:cxn ang="0">
                    <a:pos x="616" y="18"/>
                  </a:cxn>
                  <a:cxn ang="0">
                    <a:pos x="724" y="60"/>
                  </a:cxn>
                  <a:cxn ang="0">
                    <a:pos x="765" y="84"/>
                  </a:cxn>
                  <a:cxn ang="0">
                    <a:pos x="807" y="114"/>
                  </a:cxn>
                  <a:cxn ang="0">
                    <a:pos x="837" y="144"/>
                  </a:cxn>
                  <a:cxn ang="0">
                    <a:pos x="861" y="180"/>
                  </a:cxn>
                  <a:cxn ang="0">
                    <a:pos x="873" y="216"/>
                  </a:cxn>
                  <a:cxn ang="0">
                    <a:pos x="879" y="258"/>
                  </a:cxn>
                  <a:cxn ang="0">
                    <a:pos x="873" y="311"/>
                  </a:cxn>
                  <a:cxn ang="0">
                    <a:pos x="843" y="359"/>
                  </a:cxn>
                  <a:cxn ang="0">
                    <a:pos x="807" y="401"/>
                  </a:cxn>
                  <a:cxn ang="0">
                    <a:pos x="753" y="443"/>
                  </a:cxn>
                  <a:cxn ang="0">
                    <a:pos x="694" y="473"/>
                  </a:cxn>
                  <a:cxn ang="0">
                    <a:pos x="622" y="497"/>
                  </a:cxn>
                  <a:cxn ang="0">
                    <a:pos x="538" y="509"/>
                  </a:cxn>
                  <a:cxn ang="0">
                    <a:pos x="455" y="515"/>
                  </a:cxn>
                  <a:cxn ang="0">
                    <a:pos x="371" y="509"/>
                  </a:cxn>
                  <a:cxn ang="0">
                    <a:pos x="287" y="497"/>
                  </a:cxn>
                  <a:cxn ang="0">
                    <a:pos x="215" y="473"/>
                  </a:cxn>
                  <a:cxn ang="0">
                    <a:pos x="156" y="443"/>
                  </a:cxn>
                  <a:cxn ang="0">
                    <a:pos x="102" y="401"/>
                  </a:cxn>
                  <a:cxn ang="0">
                    <a:pos x="66" y="359"/>
                  </a:cxn>
                  <a:cxn ang="0">
                    <a:pos x="36" y="311"/>
                  </a:cxn>
                  <a:cxn ang="0">
                    <a:pos x="30" y="258"/>
                  </a:cxn>
                  <a:cxn ang="0">
                    <a:pos x="36" y="222"/>
                  </a:cxn>
                  <a:cxn ang="0">
                    <a:pos x="48" y="186"/>
                  </a:cxn>
                  <a:cxn ang="0">
                    <a:pos x="66" y="156"/>
                  </a:cxn>
                  <a:cxn ang="0">
                    <a:pos x="90" y="126"/>
                  </a:cxn>
                  <a:cxn ang="0">
                    <a:pos x="66" y="114"/>
                  </a:cxn>
                  <a:cxn ang="0">
                    <a:pos x="36" y="144"/>
                  </a:cxn>
                  <a:cxn ang="0">
                    <a:pos x="18" y="180"/>
                  </a:cxn>
                  <a:cxn ang="0">
                    <a:pos x="6" y="216"/>
                  </a:cxn>
                  <a:cxn ang="0">
                    <a:pos x="0" y="258"/>
                  </a:cxn>
                  <a:cxn ang="0">
                    <a:pos x="12" y="311"/>
                  </a:cxn>
                  <a:cxn ang="0">
                    <a:pos x="36" y="365"/>
                  </a:cxn>
                  <a:cxn ang="0">
                    <a:pos x="78" y="413"/>
                  </a:cxn>
                  <a:cxn ang="0">
                    <a:pos x="132" y="449"/>
                  </a:cxn>
                  <a:cxn ang="0">
                    <a:pos x="203" y="485"/>
                  </a:cxn>
                  <a:cxn ang="0">
                    <a:pos x="275" y="509"/>
                  </a:cxn>
                  <a:cxn ang="0">
                    <a:pos x="365" y="527"/>
                  </a:cxn>
                  <a:cxn ang="0">
                    <a:pos x="455" y="533"/>
                  </a:cxn>
                  <a:cxn ang="0">
                    <a:pos x="544" y="527"/>
                  </a:cxn>
                  <a:cxn ang="0">
                    <a:pos x="634" y="509"/>
                  </a:cxn>
                  <a:cxn ang="0">
                    <a:pos x="712" y="485"/>
                  </a:cxn>
                  <a:cxn ang="0">
                    <a:pos x="777" y="449"/>
                  </a:cxn>
                  <a:cxn ang="0">
                    <a:pos x="831" y="413"/>
                  </a:cxn>
                  <a:cxn ang="0">
                    <a:pos x="873" y="365"/>
                  </a:cxn>
                  <a:cxn ang="0">
                    <a:pos x="897" y="311"/>
                  </a:cxn>
                  <a:cxn ang="0">
                    <a:pos x="909" y="258"/>
                  </a:cxn>
                  <a:cxn ang="0">
                    <a:pos x="903" y="216"/>
                  </a:cxn>
                  <a:cxn ang="0">
                    <a:pos x="885" y="174"/>
                  </a:cxn>
                  <a:cxn ang="0">
                    <a:pos x="861" y="132"/>
                  </a:cxn>
                  <a:cxn ang="0">
                    <a:pos x="825" y="102"/>
                  </a:cxn>
                  <a:cxn ang="0">
                    <a:pos x="783" y="66"/>
                  </a:cxn>
                  <a:cxn ang="0">
                    <a:pos x="735" y="42"/>
                  </a:cxn>
                  <a:cxn ang="0">
                    <a:pos x="616" y="0"/>
                  </a:cxn>
                  <a:cxn ang="0">
                    <a:pos x="616" y="0"/>
                  </a:cxn>
                </a:cxnLst>
                <a:rect l="0" t="0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1" name="Freeform 45"/>
              <p:cNvSpPr>
                <a:spLocks/>
              </p:cNvSpPr>
              <p:nvPr/>
            </p:nvSpPr>
            <p:spPr bwMode="hidden">
              <a:xfrm>
                <a:off x="4564" y="3492"/>
                <a:ext cx="365" cy="66"/>
              </a:xfrm>
              <a:custGeom>
                <a:avLst/>
                <a:gdLst/>
                <a:ahLst/>
                <a:cxnLst>
                  <a:cxn ang="0">
                    <a:pos x="240" y="18"/>
                  </a:cxn>
                  <a:cxn ang="0">
                    <a:pos x="299" y="24"/>
                  </a:cxn>
                  <a:cxn ang="0">
                    <a:pos x="359" y="30"/>
                  </a:cxn>
                  <a:cxn ang="0">
                    <a:pos x="365" y="12"/>
                  </a:cxn>
                  <a:cxn ang="0">
                    <a:pos x="305" y="6"/>
                  </a:cxn>
                  <a:cxn ang="0">
                    <a:pos x="240" y="0"/>
                  </a:cxn>
                  <a:cxn ang="0">
                    <a:pos x="174" y="6"/>
                  </a:cxn>
                  <a:cxn ang="0">
                    <a:pos x="114" y="12"/>
                  </a:cxn>
                  <a:cxn ang="0">
                    <a:pos x="0" y="42"/>
                  </a:cxn>
                  <a:cxn ang="0">
                    <a:pos x="0" y="66"/>
                  </a:cxn>
                  <a:cxn ang="0">
                    <a:pos x="54" y="48"/>
                  </a:cxn>
                  <a:cxn ang="0">
                    <a:pos x="114" y="30"/>
                  </a:cxn>
                  <a:cxn ang="0">
                    <a:pos x="174" y="24"/>
                  </a:cxn>
                  <a:cxn ang="0">
                    <a:pos x="240" y="18"/>
                  </a:cxn>
                  <a:cxn ang="0">
                    <a:pos x="240" y="18"/>
                  </a:cxn>
                </a:cxnLst>
                <a:rect l="0" t="0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2" name="Freeform 46"/>
              <p:cNvSpPr>
                <a:spLocks/>
              </p:cNvSpPr>
              <p:nvPr/>
            </p:nvSpPr>
            <p:spPr bwMode="hidden">
              <a:xfrm>
                <a:off x="4463" y="3558"/>
                <a:ext cx="66" cy="48"/>
              </a:xfrm>
              <a:custGeom>
                <a:avLst/>
                <a:gdLst/>
                <a:ahLst/>
                <a:cxnLst>
                  <a:cxn ang="0">
                    <a:pos x="66" y="18"/>
                  </a:cxn>
                  <a:cxn ang="0">
                    <a:pos x="48" y="0"/>
                  </a:cxn>
                  <a:cxn ang="0">
                    <a:pos x="24" y="12"/>
                  </a:cxn>
                  <a:cxn ang="0">
                    <a:pos x="0" y="30"/>
                  </a:cxn>
                  <a:cxn ang="0">
                    <a:pos x="12" y="48"/>
                  </a:cxn>
                  <a:cxn ang="0">
                    <a:pos x="42" y="30"/>
                  </a:cxn>
                  <a:cxn ang="0">
                    <a:pos x="66" y="18"/>
                  </a:cxn>
                  <a:cxn ang="0">
                    <a:pos x="66" y="18"/>
                  </a:cxn>
                </a:cxnLst>
                <a:rect l="0" t="0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3" name="Oval 47"/>
              <p:cNvSpPr>
                <a:spLocks noChangeArrowheads="1"/>
              </p:cNvSpPr>
              <p:nvPr/>
            </p:nvSpPr>
            <p:spPr bwMode="hidden">
              <a:xfrm>
                <a:off x="4546" y="3608"/>
                <a:ext cx="518" cy="31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4" name="Oval 48"/>
              <p:cNvSpPr>
                <a:spLocks noChangeArrowheads="1"/>
              </p:cNvSpPr>
              <p:nvPr/>
            </p:nvSpPr>
            <p:spPr bwMode="hidden">
              <a:xfrm>
                <a:off x="4578" y="3630"/>
                <a:ext cx="446" cy="27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5" name="Oval 49"/>
              <p:cNvSpPr>
                <a:spLocks noChangeArrowheads="1"/>
              </p:cNvSpPr>
              <p:nvPr/>
            </p:nvSpPr>
            <p:spPr bwMode="hidden">
              <a:xfrm>
                <a:off x="4610" y="3650"/>
                <a:ext cx="386" cy="233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6" name="Oval 50"/>
              <p:cNvSpPr>
                <a:spLocks noChangeArrowheads="1"/>
              </p:cNvSpPr>
              <p:nvPr/>
            </p:nvSpPr>
            <p:spPr bwMode="hidden">
              <a:xfrm>
                <a:off x="4654" y="3678"/>
                <a:ext cx="298" cy="1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7" name="Oval 51"/>
              <p:cNvSpPr>
                <a:spLocks noChangeArrowheads="1"/>
              </p:cNvSpPr>
              <p:nvPr/>
            </p:nvSpPr>
            <p:spPr bwMode="hidden">
              <a:xfrm>
                <a:off x="4690" y="3698"/>
                <a:ext cx="222" cy="139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8" name="Oval 52"/>
              <p:cNvSpPr>
                <a:spLocks noChangeArrowheads="1"/>
              </p:cNvSpPr>
              <p:nvPr/>
            </p:nvSpPr>
            <p:spPr bwMode="hidden">
              <a:xfrm>
                <a:off x="4738" y="3728"/>
                <a:ext cx="126" cy="8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grpSp>
          <p:nvGrpSpPr>
            <p:cNvPr id="9" name="Group 53"/>
            <p:cNvGrpSpPr>
              <a:grpSpLocks/>
            </p:cNvGrpSpPr>
            <p:nvPr userDrawn="1"/>
          </p:nvGrpSpPr>
          <p:grpSpPr bwMode="auto">
            <a:xfrm>
              <a:off x="5280" y="3024"/>
              <a:ext cx="425" cy="258"/>
              <a:chOff x="5280" y="3024"/>
              <a:chExt cx="425" cy="258"/>
            </a:xfrm>
          </p:grpSpPr>
          <p:sp>
            <p:nvSpPr>
              <p:cNvPr id="10" name="Freeform 54"/>
              <p:cNvSpPr>
                <a:spLocks/>
              </p:cNvSpPr>
              <p:nvPr/>
            </p:nvSpPr>
            <p:spPr bwMode="hidden">
              <a:xfrm>
                <a:off x="5280" y="3186"/>
                <a:ext cx="383" cy="96"/>
              </a:xfrm>
              <a:custGeom>
                <a:avLst/>
                <a:gdLst/>
                <a:ahLst/>
                <a:cxnLst>
                  <a:cxn ang="0">
                    <a:pos x="209" y="96"/>
                  </a:cxn>
                  <a:cxn ang="0">
                    <a:pos x="143" y="90"/>
                  </a:cxn>
                  <a:cxn ang="0">
                    <a:pos x="83" y="66"/>
                  </a:cxn>
                  <a:cxn ang="0">
                    <a:pos x="35" y="36"/>
                  </a:cxn>
                  <a:cxn ang="0">
                    <a:pos x="6" y="0"/>
                  </a:cxn>
                  <a:cxn ang="0">
                    <a:pos x="0" y="6"/>
                  </a:cxn>
                  <a:cxn ang="0">
                    <a:pos x="29" y="42"/>
                  </a:cxn>
                  <a:cxn ang="0">
                    <a:pos x="77" y="72"/>
                  </a:cxn>
                  <a:cxn ang="0">
                    <a:pos x="137" y="90"/>
                  </a:cxn>
                  <a:cxn ang="0">
                    <a:pos x="209" y="96"/>
                  </a:cxn>
                  <a:cxn ang="0">
                    <a:pos x="263" y="90"/>
                  </a:cxn>
                  <a:cxn ang="0">
                    <a:pos x="311" y="84"/>
                  </a:cxn>
                  <a:cxn ang="0">
                    <a:pos x="352" y="66"/>
                  </a:cxn>
                  <a:cxn ang="0">
                    <a:pos x="382" y="42"/>
                  </a:cxn>
                  <a:cxn ang="0">
                    <a:pos x="376" y="42"/>
                  </a:cxn>
                  <a:cxn ang="0">
                    <a:pos x="346" y="66"/>
                  </a:cxn>
                  <a:cxn ang="0">
                    <a:pos x="305" y="78"/>
                  </a:cxn>
                  <a:cxn ang="0">
                    <a:pos x="263" y="90"/>
                  </a:cxn>
                  <a:cxn ang="0">
                    <a:pos x="209" y="96"/>
                  </a:cxn>
                  <a:cxn ang="0">
                    <a:pos x="209" y="96"/>
                  </a:cxn>
                </a:cxnLst>
                <a:rect l="0" t="0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1" name="Freeform 55"/>
              <p:cNvSpPr>
                <a:spLocks/>
              </p:cNvSpPr>
              <p:nvPr/>
            </p:nvSpPr>
            <p:spPr bwMode="hidden">
              <a:xfrm>
                <a:off x="5315" y="3024"/>
                <a:ext cx="258" cy="54"/>
              </a:xfrm>
              <a:custGeom>
                <a:avLst/>
                <a:gdLst/>
                <a:ahLst/>
                <a:cxnLst>
                  <a:cxn ang="0">
                    <a:pos x="174" y="0"/>
                  </a:cxn>
                  <a:cxn ang="0">
                    <a:pos x="216" y="6"/>
                  </a:cxn>
                  <a:cxn ang="0">
                    <a:pos x="258" y="12"/>
                  </a:cxn>
                  <a:cxn ang="0">
                    <a:pos x="252" y="6"/>
                  </a:cxn>
                  <a:cxn ang="0">
                    <a:pos x="216" y="0"/>
                  </a:cxn>
                  <a:cxn ang="0">
                    <a:pos x="174" y="0"/>
                  </a:cxn>
                  <a:cxn ang="0">
                    <a:pos x="120" y="6"/>
                  </a:cxn>
                  <a:cxn ang="0">
                    <a:pos x="78" y="12"/>
                  </a:cxn>
                  <a:cxn ang="0">
                    <a:pos x="36" y="30"/>
                  </a:cxn>
                  <a:cxn ang="0">
                    <a:pos x="0" y="48"/>
                  </a:cxn>
                  <a:cxn ang="0">
                    <a:pos x="6" y="54"/>
                  </a:cxn>
                  <a:cxn ang="0">
                    <a:pos x="36" y="36"/>
                  </a:cxn>
                  <a:cxn ang="0">
                    <a:pos x="78" y="18"/>
                  </a:cxn>
                  <a:cxn ang="0">
                    <a:pos x="120" y="6"/>
                  </a:cxn>
                  <a:cxn ang="0">
                    <a:pos x="174" y="0"/>
                  </a:cxn>
                  <a:cxn ang="0">
                    <a:pos x="174" y="0"/>
                  </a:cxn>
                </a:cxnLst>
                <a:rect l="0" t="0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2" name="Freeform 56"/>
              <p:cNvSpPr>
                <a:spLocks/>
              </p:cNvSpPr>
              <p:nvPr/>
            </p:nvSpPr>
            <p:spPr bwMode="hidden">
              <a:xfrm>
                <a:off x="5645" y="3066"/>
                <a:ext cx="60" cy="156"/>
              </a:xfrm>
              <a:custGeom>
                <a:avLst/>
                <a:gdLst/>
                <a:ahLst/>
                <a:cxnLst>
                  <a:cxn ang="0">
                    <a:pos x="54" y="90"/>
                  </a:cxn>
                  <a:cxn ang="0">
                    <a:pos x="48" y="126"/>
                  </a:cxn>
                  <a:cxn ang="0">
                    <a:pos x="24" y="156"/>
                  </a:cxn>
                  <a:cxn ang="0">
                    <a:pos x="30" y="156"/>
                  </a:cxn>
                  <a:cxn ang="0">
                    <a:pos x="54" y="126"/>
                  </a:cxn>
                  <a:cxn ang="0">
                    <a:pos x="60" y="90"/>
                  </a:cxn>
                  <a:cxn ang="0">
                    <a:pos x="54" y="66"/>
                  </a:cxn>
                  <a:cxn ang="0">
                    <a:pos x="48" y="42"/>
                  </a:cxn>
                  <a:cxn ang="0">
                    <a:pos x="30" y="18"/>
                  </a:cxn>
                  <a:cxn ang="0">
                    <a:pos x="6" y="0"/>
                  </a:cxn>
                  <a:cxn ang="0">
                    <a:pos x="0" y="6"/>
                  </a:cxn>
                  <a:cxn ang="0">
                    <a:pos x="24" y="24"/>
                  </a:cxn>
                  <a:cxn ang="0">
                    <a:pos x="42" y="42"/>
                  </a:cxn>
                  <a:cxn ang="0">
                    <a:pos x="48" y="66"/>
                  </a:cxn>
                  <a:cxn ang="0">
                    <a:pos x="54" y="90"/>
                  </a:cxn>
                  <a:cxn ang="0">
                    <a:pos x="54" y="90"/>
                  </a:cxn>
                </a:cxnLst>
                <a:rect l="0" t="0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" name="Freeform 57"/>
              <p:cNvSpPr>
                <a:spLocks/>
              </p:cNvSpPr>
              <p:nvPr/>
            </p:nvSpPr>
            <p:spPr bwMode="hidden">
              <a:xfrm>
                <a:off x="5375" y="3246"/>
                <a:ext cx="192" cy="18"/>
              </a:xfrm>
              <a:custGeom>
                <a:avLst/>
                <a:gdLst/>
                <a:ahLst/>
                <a:cxnLst>
                  <a:cxn ang="0">
                    <a:pos x="114" y="12"/>
                  </a:cxn>
                  <a:cxn ang="0">
                    <a:pos x="72" y="6"/>
                  </a:cxn>
                  <a:cxn ang="0">
                    <a:pos x="30" y="0"/>
                  </a:cxn>
                  <a:cxn ang="0">
                    <a:pos x="0" y="0"/>
                  </a:cxn>
                  <a:cxn ang="0">
                    <a:pos x="54" y="12"/>
                  </a:cxn>
                  <a:cxn ang="0">
                    <a:pos x="114" y="18"/>
                  </a:cxn>
                  <a:cxn ang="0">
                    <a:pos x="156" y="18"/>
                  </a:cxn>
                  <a:cxn ang="0">
                    <a:pos x="192" y="12"/>
                  </a:cxn>
                  <a:cxn ang="0">
                    <a:pos x="186" y="0"/>
                  </a:cxn>
                  <a:cxn ang="0">
                    <a:pos x="150" y="6"/>
                  </a:cxn>
                  <a:cxn ang="0">
                    <a:pos x="114" y="12"/>
                  </a:cxn>
                  <a:cxn ang="0">
                    <a:pos x="114" y="12"/>
                  </a:cxn>
                </a:cxnLst>
                <a:rect l="0" t="0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4" name="Freeform 58"/>
              <p:cNvSpPr>
                <a:spLocks/>
              </p:cNvSpPr>
              <p:nvPr/>
            </p:nvSpPr>
            <p:spPr bwMode="hidden">
              <a:xfrm>
                <a:off x="5304" y="3042"/>
                <a:ext cx="161" cy="186"/>
              </a:xfrm>
              <a:custGeom>
                <a:avLst/>
                <a:gdLst/>
                <a:ahLst/>
                <a:cxnLst>
                  <a:cxn ang="0">
                    <a:pos x="11" y="114"/>
                  </a:cxn>
                  <a:cxn ang="0">
                    <a:pos x="17" y="96"/>
                  </a:cxn>
                  <a:cxn ang="0">
                    <a:pos x="23" y="78"/>
                  </a:cxn>
                  <a:cxn ang="0">
                    <a:pos x="53" y="42"/>
                  </a:cxn>
                  <a:cxn ang="0">
                    <a:pos x="101" y="18"/>
                  </a:cxn>
                  <a:cxn ang="0">
                    <a:pos x="155" y="6"/>
                  </a:cxn>
                  <a:cxn ang="0">
                    <a:pos x="161" y="0"/>
                  </a:cxn>
                  <a:cxn ang="0">
                    <a:pos x="95" y="12"/>
                  </a:cxn>
                  <a:cxn ang="0">
                    <a:pos x="47" y="36"/>
                  </a:cxn>
                  <a:cxn ang="0">
                    <a:pos x="11" y="72"/>
                  </a:cxn>
                  <a:cxn ang="0">
                    <a:pos x="5" y="90"/>
                  </a:cxn>
                  <a:cxn ang="0">
                    <a:pos x="0" y="114"/>
                  </a:cxn>
                  <a:cxn ang="0">
                    <a:pos x="11" y="150"/>
                  </a:cxn>
                  <a:cxn ang="0">
                    <a:pos x="23" y="168"/>
                  </a:cxn>
                  <a:cxn ang="0">
                    <a:pos x="41" y="186"/>
                  </a:cxn>
                  <a:cxn ang="0">
                    <a:pos x="65" y="186"/>
                  </a:cxn>
                  <a:cxn ang="0">
                    <a:pos x="41" y="168"/>
                  </a:cxn>
                  <a:cxn ang="0">
                    <a:pos x="23" y="150"/>
                  </a:cxn>
                  <a:cxn ang="0">
                    <a:pos x="17" y="132"/>
                  </a:cxn>
                  <a:cxn ang="0">
                    <a:pos x="11" y="114"/>
                  </a:cxn>
                  <a:cxn ang="0">
                    <a:pos x="11" y="114"/>
                  </a:cxn>
                </a:cxnLst>
                <a:rect l="0" t="0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5" name="Freeform 59"/>
              <p:cNvSpPr>
                <a:spLocks/>
              </p:cNvSpPr>
              <p:nvPr/>
            </p:nvSpPr>
            <p:spPr bwMode="hidden">
              <a:xfrm>
                <a:off x="5489" y="3042"/>
                <a:ext cx="186" cy="210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66" y="12"/>
                  </a:cxn>
                  <a:cxn ang="0">
                    <a:pos x="119" y="36"/>
                  </a:cxn>
                  <a:cxn ang="0">
                    <a:pos x="155" y="72"/>
                  </a:cxn>
                  <a:cxn ang="0">
                    <a:pos x="161" y="90"/>
                  </a:cxn>
                  <a:cxn ang="0">
                    <a:pos x="167" y="114"/>
                  </a:cxn>
                  <a:cxn ang="0">
                    <a:pos x="161" y="138"/>
                  </a:cxn>
                  <a:cxn ang="0">
                    <a:pos x="149" y="162"/>
                  </a:cxn>
                  <a:cxn ang="0">
                    <a:pos x="119" y="180"/>
                  </a:cxn>
                  <a:cxn ang="0">
                    <a:pos x="90" y="198"/>
                  </a:cxn>
                  <a:cxn ang="0">
                    <a:pos x="96" y="210"/>
                  </a:cxn>
                  <a:cxn ang="0">
                    <a:pos x="131" y="192"/>
                  </a:cxn>
                  <a:cxn ang="0">
                    <a:pos x="161" y="168"/>
                  </a:cxn>
                  <a:cxn ang="0">
                    <a:pos x="179" y="144"/>
                  </a:cxn>
                  <a:cxn ang="0">
                    <a:pos x="185" y="114"/>
                  </a:cxn>
                  <a:cxn ang="0">
                    <a:pos x="179" y="90"/>
                  </a:cxn>
                  <a:cxn ang="0">
                    <a:pos x="173" y="66"/>
                  </a:cxn>
                  <a:cxn ang="0">
                    <a:pos x="155" y="48"/>
                  </a:cxn>
                  <a:cxn ang="0">
                    <a:pos x="131" y="30"/>
                  </a:cxn>
                  <a:cxn ang="0">
                    <a:pos x="72" y="6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0" y="6"/>
                  </a:cxn>
                </a:cxnLst>
                <a:rect l="0" t="0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6" name="Freeform 60"/>
              <p:cNvSpPr>
                <a:spLocks noEditPoints="1"/>
              </p:cNvSpPr>
              <p:nvPr/>
            </p:nvSpPr>
            <p:spPr bwMode="hidden">
              <a:xfrm>
                <a:off x="5345" y="3058"/>
                <a:ext cx="299" cy="186"/>
              </a:xfrm>
              <a:custGeom>
                <a:avLst/>
                <a:gdLst/>
                <a:ahLst/>
                <a:cxnLst>
                  <a:cxn ang="0">
                    <a:pos x="150" y="0"/>
                  </a:cxn>
                  <a:cxn ang="0">
                    <a:pos x="90" y="6"/>
                  </a:cxn>
                  <a:cxn ang="0">
                    <a:pos x="42" y="30"/>
                  </a:cxn>
                  <a:cxn ang="0">
                    <a:pos x="12" y="54"/>
                  </a:cxn>
                  <a:cxn ang="0">
                    <a:pos x="6" y="72"/>
                  </a:cxn>
                  <a:cxn ang="0">
                    <a:pos x="0" y="90"/>
                  </a:cxn>
                  <a:cxn ang="0">
                    <a:pos x="6" y="108"/>
                  </a:cxn>
                  <a:cxn ang="0">
                    <a:pos x="12" y="126"/>
                  </a:cxn>
                  <a:cxn ang="0">
                    <a:pos x="42" y="156"/>
                  </a:cxn>
                  <a:cxn ang="0">
                    <a:pos x="90" y="180"/>
                  </a:cxn>
                  <a:cxn ang="0">
                    <a:pos x="150" y="186"/>
                  </a:cxn>
                  <a:cxn ang="0">
                    <a:pos x="209" y="180"/>
                  </a:cxn>
                  <a:cxn ang="0">
                    <a:pos x="257" y="156"/>
                  </a:cxn>
                  <a:cxn ang="0">
                    <a:pos x="287" y="126"/>
                  </a:cxn>
                  <a:cxn ang="0">
                    <a:pos x="299" y="108"/>
                  </a:cxn>
                  <a:cxn ang="0">
                    <a:pos x="299" y="90"/>
                  </a:cxn>
                  <a:cxn ang="0">
                    <a:pos x="299" y="72"/>
                  </a:cxn>
                  <a:cxn ang="0">
                    <a:pos x="287" y="54"/>
                  </a:cxn>
                  <a:cxn ang="0">
                    <a:pos x="257" y="30"/>
                  </a:cxn>
                  <a:cxn ang="0">
                    <a:pos x="209" y="6"/>
                  </a:cxn>
                  <a:cxn ang="0">
                    <a:pos x="150" y="0"/>
                  </a:cxn>
                  <a:cxn ang="0">
                    <a:pos x="150" y="0"/>
                  </a:cxn>
                  <a:cxn ang="0">
                    <a:pos x="150" y="180"/>
                  </a:cxn>
                  <a:cxn ang="0">
                    <a:pos x="96" y="174"/>
                  </a:cxn>
                  <a:cxn ang="0">
                    <a:pos x="48" y="156"/>
                  </a:cxn>
                  <a:cxn ang="0">
                    <a:pos x="18" y="126"/>
                  </a:cxn>
                  <a:cxn ang="0">
                    <a:pos x="12" y="108"/>
                  </a:cxn>
                  <a:cxn ang="0">
                    <a:pos x="6" y="90"/>
                  </a:cxn>
                  <a:cxn ang="0">
                    <a:pos x="12" y="72"/>
                  </a:cxn>
                  <a:cxn ang="0">
                    <a:pos x="18" y="54"/>
                  </a:cxn>
                  <a:cxn ang="0">
                    <a:pos x="48" y="30"/>
                  </a:cxn>
                  <a:cxn ang="0">
                    <a:pos x="96" y="12"/>
                  </a:cxn>
                  <a:cxn ang="0">
                    <a:pos x="150" y="6"/>
                  </a:cxn>
                  <a:cxn ang="0">
                    <a:pos x="203" y="12"/>
                  </a:cxn>
                  <a:cxn ang="0">
                    <a:pos x="251" y="30"/>
                  </a:cxn>
                  <a:cxn ang="0">
                    <a:pos x="281" y="54"/>
                  </a:cxn>
                  <a:cxn ang="0">
                    <a:pos x="293" y="72"/>
                  </a:cxn>
                  <a:cxn ang="0">
                    <a:pos x="293" y="90"/>
                  </a:cxn>
                  <a:cxn ang="0">
                    <a:pos x="293" y="108"/>
                  </a:cxn>
                  <a:cxn ang="0">
                    <a:pos x="281" y="126"/>
                  </a:cxn>
                  <a:cxn ang="0">
                    <a:pos x="251" y="156"/>
                  </a:cxn>
                  <a:cxn ang="0">
                    <a:pos x="203" y="174"/>
                  </a:cxn>
                  <a:cxn ang="0">
                    <a:pos x="150" y="180"/>
                  </a:cxn>
                  <a:cxn ang="0">
                    <a:pos x="150" y="180"/>
                  </a:cxn>
                </a:cxnLst>
                <a:rect l="0" t="0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grpSp>
            <p:nvGrpSpPr>
              <p:cNvPr id="17" name="Group 61"/>
              <p:cNvGrpSpPr>
                <a:grpSpLocks/>
              </p:cNvGrpSpPr>
              <p:nvPr/>
            </p:nvGrpSpPr>
            <p:grpSpPr bwMode="auto">
              <a:xfrm>
                <a:off x="5381" y="3085"/>
                <a:ext cx="227" cy="132"/>
                <a:chOff x="5381" y="3085"/>
                <a:chExt cx="227" cy="132"/>
              </a:xfrm>
            </p:grpSpPr>
            <p:sp>
              <p:nvSpPr>
                <p:cNvPr id="18" name="Oval 62"/>
                <p:cNvSpPr>
                  <a:spLocks noChangeArrowheads="1"/>
                </p:cNvSpPr>
                <p:nvPr userDrawn="1"/>
              </p:nvSpPr>
              <p:spPr bwMode="hidden">
                <a:xfrm>
                  <a:off x="5381" y="3085"/>
                  <a:ext cx="227" cy="13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9" name="Oval 63"/>
                <p:cNvSpPr>
                  <a:spLocks noChangeArrowheads="1"/>
                </p:cNvSpPr>
                <p:nvPr userDrawn="1"/>
              </p:nvSpPr>
              <p:spPr bwMode="hidden">
                <a:xfrm>
                  <a:off x="5403" y="3099"/>
                  <a:ext cx="182" cy="10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20" name="Oval 64"/>
                <p:cNvSpPr>
                  <a:spLocks noChangeArrowheads="1"/>
                </p:cNvSpPr>
                <p:nvPr userDrawn="1"/>
              </p:nvSpPr>
              <p:spPr bwMode="hidden">
                <a:xfrm>
                  <a:off x="5431" y="3109"/>
                  <a:ext cx="125" cy="8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21" name="Oval 65"/>
                <p:cNvSpPr>
                  <a:spLocks noChangeArrowheads="1"/>
                </p:cNvSpPr>
                <p:nvPr userDrawn="1"/>
              </p:nvSpPr>
              <p:spPr bwMode="hidden">
                <a:xfrm>
                  <a:off x="5458" y="3125"/>
                  <a:ext cx="73" cy="4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</p:grpSp>
        </p:grpSp>
      </p:grpSp>
      <p:sp>
        <p:nvSpPr>
          <p:cNvPr id="32834" name="Rectangle 66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92275"/>
            <a:ext cx="7772400" cy="17367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2835" name="Rectangle 6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8" name="Rectangle 68"/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9" name="Rectangle 69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0" name="Rectangle 70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D31BF39-22B8-45F6-B0A1-9DBD077736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2855BE-9F13-48D3-BE21-FC86A98AA9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483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483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F74DC6-35D4-48BC-AAC5-35EBF57DB4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55ABB6-7A19-499E-94CB-488EAE6A2C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85EE71-9555-4046-9583-85B1E944EA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000C6D-E17B-4FE0-A061-3737DC17AC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3E70AA-8999-405E-A522-8D20588FAF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C538FA-F086-488C-A4DF-F5150E8968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4CD469-090C-4A49-B261-E3FCE0DE14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99CF56-2C92-4F3B-B4D1-C521078A31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DFEA3E-CFC1-45C8-9A9C-C3DBAE3CE4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Freeform 2"/>
          <p:cNvSpPr>
            <a:spLocks/>
          </p:cNvSpPr>
          <p:nvPr/>
        </p:nvSpPr>
        <p:spPr bwMode="hidden">
          <a:xfrm>
            <a:off x="6627813" y="6429375"/>
            <a:ext cx="285750" cy="209550"/>
          </a:xfrm>
          <a:custGeom>
            <a:avLst/>
            <a:gdLst/>
            <a:ahLst/>
            <a:cxnLst>
              <a:cxn ang="0">
                <a:pos x="0" y="132"/>
              </a:cxn>
              <a:cxn ang="0">
                <a:pos x="29" y="132"/>
              </a:cxn>
              <a:cxn ang="0">
                <a:pos x="77" y="108"/>
              </a:cxn>
              <a:cxn ang="0">
                <a:pos x="119" y="78"/>
              </a:cxn>
              <a:cxn ang="0">
                <a:pos x="155" y="48"/>
              </a:cxn>
              <a:cxn ang="0">
                <a:pos x="179" y="12"/>
              </a:cxn>
              <a:cxn ang="0">
                <a:pos x="173" y="6"/>
              </a:cxn>
              <a:cxn ang="0">
                <a:pos x="167" y="0"/>
              </a:cxn>
              <a:cxn ang="0">
                <a:pos x="137" y="42"/>
              </a:cxn>
              <a:cxn ang="0">
                <a:pos x="101" y="78"/>
              </a:cxn>
              <a:cxn ang="0">
                <a:pos x="53" y="108"/>
              </a:cxn>
              <a:cxn ang="0">
                <a:pos x="0" y="132"/>
              </a:cxn>
              <a:cxn ang="0">
                <a:pos x="0" y="132"/>
              </a:cxn>
            </a:cxnLst>
            <a:rect l="0" t="0" r="r" b="b"/>
            <a:pathLst>
              <a:path w="179" h="132">
                <a:moveTo>
                  <a:pt x="0" y="132"/>
                </a:moveTo>
                <a:lnTo>
                  <a:pt x="29" y="132"/>
                </a:lnTo>
                <a:lnTo>
                  <a:pt x="77" y="108"/>
                </a:lnTo>
                <a:lnTo>
                  <a:pt x="119" y="78"/>
                </a:lnTo>
                <a:lnTo>
                  <a:pt x="155" y="48"/>
                </a:lnTo>
                <a:lnTo>
                  <a:pt x="179" y="12"/>
                </a:lnTo>
                <a:lnTo>
                  <a:pt x="173" y="6"/>
                </a:lnTo>
                <a:lnTo>
                  <a:pt x="167" y="0"/>
                </a:lnTo>
                <a:lnTo>
                  <a:pt x="137" y="42"/>
                </a:lnTo>
                <a:lnTo>
                  <a:pt x="101" y="78"/>
                </a:lnTo>
                <a:lnTo>
                  <a:pt x="53" y="108"/>
                </a:lnTo>
                <a:lnTo>
                  <a:pt x="0" y="132"/>
                </a:lnTo>
                <a:lnTo>
                  <a:pt x="0" y="132"/>
                </a:lnTo>
                <a:close/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accent2">
                  <a:gamma/>
                  <a:shade val="87843"/>
                  <a:invGamma/>
                </a:schemeClr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3075" name="Group 3"/>
          <p:cNvGrpSpPr>
            <a:grpSpLocks/>
          </p:cNvGrpSpPr>
          <p:nvPr/>
        </p:nvGrpSpPr>
        <p:grpSpPr bwMode="auto">
          <a:xfrm>
            <a:off x="3175" y="4267200"/>
            <a:ext cx="9140825" cy="2590800"/>
            <a:chOff x="2" y="2688"/>
            <a:chExt cx="5758" cy="1632"/>
          </a:xfrm>
        </p:grpSpPr>
        <p:sp>
          <p:nvSpPr>
            <p:cNvPr id="31748" name="Freeform 4"/>
            <p:cNvSpPr>
              <a:spLocks/>
            </p:cNvSpPr>
            <p:nvPr/>
          </p:nvSpPr>
          <p:spPr bwMode="hidden">
            <a:xfrm>
              <a:off x="2" y="2688"/>
              <a:ext cx="5758" cy="1632"/>
            </a:xfrm>
            <a:custGeom>
              <a:avLst/>
              <a:gdLst/>
              <a:ahLst/>
              <a:cxnLst>
                <a:cxn ang="0">
                  <a:pos x="5740" y="4316"/>
                </a:cxn>
                <a:cxn ang="0">
                  <a:pos x="0" y="4316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4316"/>
                </a:cxn>
                <a:cxn ang="0">
                  <a:pos x="5740" y="4316"/>
                </a:cxn>
              </a:cxnLst>
              <a:rect l="0" t="0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3082" name="Group 5"/>
            <p:cNvGrpSpPr>
              <a:grpSpLocks/>
            </p:cNvGrpSpPr>
            <p:nvPr userDrawn="1"/>
          </p:nvGrpSpPr>
          <p:grpSpPr bwMode="auto">
            <a:xfrm>
              <a:off x="3528" y="3715"/>
              <a:ext cx="792" cy="521"/>
              <a:chOff x="3527" y="3715"/>
              <a:chExt cx="792" cy="521"/>
            </a:xfrm>
          </p:grpSpPr>
          <p:sp>
            <p:nvSpPr>
              <p:cNvPr id="31750" name="Oval 6"/>
              <p:cNvSpPr>
                <a:spLocks noChangeArrowheads="1"/>
              </p:cNvSpPr>
              <p:nvPr/>
            </p:nvSpPr>
            <p:spPr bwMode="hidden">
              <a:xfrm>
                <a:off x="3686" y="3810"/>
                <a:ext cx="532" cy="32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1751" name="Oval 7"/>
              <p:cNvSpPr>
                <a:spLocks noChangeArrowheads="1"/>
              </p:cNvSpPr>
              <p:nvPr/>
            </p:nvSpPr>
            <p:spPr bwMode="hidden">
              <a:xfrm>
                <a:off x="3726" y="3840"/>
                <a:ext cx="452" cy="275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1752" name="Oval 8"/>
              <p:cNvSpPr>
                <a:spLocks noChangeArrowheads="1"/>
              </p:cNvSpPr>
              <p:nvPr/>
            </p:nvSpPr>
            <p:spPr bwMode="hidden">
              <a:xfrm>
                <a:off x="3782" y="3872"/>
                <a:ext cx="344" cy="2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1753" name="Oval 9"/>
              <p:cNvSpPr>
                <a:spLocks noChangeArrowheads="1"/>
              </p:cNvSpPr>
              <p:nvPr/>
            </p:nvSpPr>
            <p:spPr bwMode="hidden">
              <a:xfrm>
                <a:off x="3822" y="3896"/>
                <a:ext cx="262" cy="15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1754" name="Oval 10"/>
              <p:cNvSpPr>
                <a:spLocks noChangeArrowheads="1"/>
              </p:cNvSpPr>
              <p:nvPr/>
            </p:nvSpPr>
            <p:spPr bwMode="hidden">
              <a:xfrm>
                <a:off x="3856" y="3922"/>
                <a:ext cx="192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1755" name="Freeform 11"/>
              <p:cNvSpPr>
                <a:spLocks/>
              </p:cNvSpPr>
              <p:nvPr/>
            </p:nvSpPr>
            <p:spPr bwMode="hidden">
              <a:xfrm>
                <a:off x="3575" y="3715"/>
                <a:ext cx="383" cy="161"/>
              </a:xfrm>
              <a:custGeom>
                <a:avLst/>
                <a:gdLst/>
                <a:ahLst/>
                <a:cxnLst>
                  <a:cxn ang="0">
                    <a:pos x="376" y="12"/>
                  </a:cxn>
                  <a:cxn ang="0">
                    <a:pos x="257" y="24"/>
                  </a:cxn>
                  <a:cxn ang="0">
                    <a:pos x="149" y="54"/>
                  </a:cxn>
                  <a:cxn ang="0">
                    <a:pos x="101" y="77"/>
                  </a:cxn>
                  <a:cxn ang="0">
                    <a:pos x="59" y="101"/>
                  </a:cxn>
                  <a:cxn ang="0">
                    <a:pos x="24" y="131"/>
                  </a:cxn>
                  <a:cxn ang="0">
                    <a:pos x="0" y="161"/>
                  </a:cxn>
                  <a:cxn ang="0">
                    <a:pos x="0" y="137"/>
                  </a:cxn>
                  <a:cxn ang="0">
                    <a:pos x="29" y="107"/>
                  </a:cxn>
                  <a:cxn ang="0">
                    <a:pos x="65" y="83"/>
                  </a:cxn>
                  <a:cxn ang="0">
                    <a:pos x="155" y="36"/>
                  </a:cxn>
                  <a:cxn ang="0">
                    <a:pos x="257" y="12"/>
                  </a:cxn>
                  <a:cxn ang="0">
                    <a:pos x="376" y="0"/>
                  </a:cxn>
                  <a:cxn ang="0">
                    <a:pos x="376" y="0"/>
                  </a:cxn>
                  <a:cxn ang="0">
                    <a:pos x="382" y="0"/>
                  </a:cxn>
                  <a:cxn ang="0">
                    <a:pos x="382" y="12"/>
                  </a:cxn>
                  <a:cxn ang="0">
                    <a:pos x="376" y="12"/>
                  </a:cxn>
                  <a:cxn ang="0">
                    <a:pos x="376" y="12"/>
                  </a:cxn>
                  <a:cxn ang="0">
                    <a:pos x="376" y="12"/>
                  </a:cxn>
                </a:cxnLst>
                <a:rect l="0" t="0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1756" name="Freeform 12"/>
              <p:cNvSpPr>
                <a:spLocks/>
              </p:cNvSpPr>
              <p:nvPr/>
            </p:nvSpPr>
            <p:spPr bwMode="hidden">
              <a:xfrm>
                <a:off x="3695" y="4170"/>
                <a:ext cx="444" cy="66"/>
              </a:xfrm>
              <a:custGeom>
                <a:avLst/>
                <a:gdLst/>
                <a:ahLst/>
                <a:cxnLst>
                  <a:cxn ang="0">
                    <a:pos x="257" y="54"/>
                  </a:cxn>
                  <a:cxn ang="0">
                    <a:pos x="353" y="48"/>
                  </a:cxn>
                  <a:cxn ang="0">
                    <a:pos x="443" y="24"/>
                  </a:cxn>
                  <a:cxn ang="0">
                    <a:pos x="443" y="36"/>
                  </a:cxn>
                  <a:cxn ang="0">
                    <a:pos x="353" y="60"/>
                  </a:cxn>
                  <a:cxn ang="0">
                    <a:pos x="257" y="66"/>
                  </a:cxn>
                  <a:cxn ang="0">
                    <a:pos x="186" y="60"/>
                  </a:cxn>
                  <a:cxn ang="0">
                    <a:pos x="120" y="48"/>
                  </a:cxn>
                  <a:cxn ang="0">
                    <a:pos x="60" y="36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54" y="24"/>
                  </a:cxn>
                  <a:cxn ang="0">
                    <a:pos x="120" y="36"/>
                  </a:cxn>
                  <a:cxn ang="0">
                    <a:pos x="186" y="48"/>
                  </a:cxn>
                  <a:cxn ang="0">
                    <a:pos x="257" y="54"/>
                  </a:cxn>
                  <a:cxn ang="0">
                    <a:pos x="257" y="54"/>
                  </a:cxn>
                </a:cxnLst>
                <a:rect l="0" t="0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84706"/>
                      <a:invGamma/>
                    </a:schemeClr>
                  </a:gs>
                  <a:gs pos="100000">
                    <a:schemeClr val="accent2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1757" name="Freeform 13"/>
              <p:cNvSpPr>
                <a:spLocks/>
              </p:cNvSpPr>
              <p:nvPr/>
            </p:nvSpPr>
            <p:spPr bwMode="hidden">
              <a:xfrm>
                <a:off x="3527" y="3906"/>
                <a:ext cx="89" cy="216"/>
              </a:xfrm>
              <a:custGeom>
                <a:avLst/>
                <a:gdLst/>
                <a:ahLst/>
                <a:cxnLst>
                  <a:cxn ang="0">
                    <a:pos x="12" y="66"/>
                  </a:cxn>
                  <a:cxn ang="0">
                    <a:pos x="18" y="108"/>
                  </a:cxn>
                  <a:cxn ang="0">
                    <a:pos x="36" y="144"/>
                  </a:cxn>
                  <a:cxn ang="0">
                    <a:pos x="60" y="180"/>
                  </a:cxn>
                  <a:cxn ang="0">
                    <a:pos x="89" y="216"/>
                  </a:cxn>
                  <a:cxn ang="0">
                    <a:pos x="72" y="216"/>
                  </a:cxn>
                  <a:cxn ang="0">
                    <a:pos x="42" y="180"/>
                  </a:cxn>
                  <a:cxn ang="0">
                    <a:pos x="18" y="144"/>
                  </a:cxn>
                  <a:cxn ang="0">
                    <a:pos x="6" y="108"/>
                  </a:cxn>
                  <a:cxn ang="0">
                    <a:pos x="0" y="66"/>
                  </a:cxn>
                  <a:cxn ang="0">
                    <a:pos x="0" y="30"/>
                  </a:cxn>
                  <a:cxn ang="0">
                    <a:pos x="12" y="0"/>
                  </a:cxn>
                  <a:cxn ang="0">
                    <a:pos x="30" y="0"/>
                  </a:cxn>
                  <a:cxn ang="0">
                    <a:pos x="18" y="30"/>
                  </a:cxn>
                  <a:cxn ang="0">
                    <a:pos x="12" y="66"/>
                  </a:cxn>
                  <a:cxn ang="0">
                    <a:pos x="12" y="66"/>
                  </a:cxn>
                </a:cxnLst>
                <a:rect l="0" t="0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1758" name="Freeform 14"/>
              <p:cNvSpPr>
                <a:spLocks/>
              </p:cNvSpPr>
              <p:nvPr/>
            </p:nvSpPr>
            <p:spPr bwMode="hidden">
              <a:xfrm>
                <a:off x="3569" y="3745"/>
                <a:ext cx="750" cy="461"/>
              </a:xfrm>
              <a:custGeom>
                <a:avLst/>
                <a:gdLst/>
                <a:ahLst/>
                <a:cxnLst>
                  <a:cxn ang="0">
                    <a:pos x="382" y="443"/>
                  </a:cxn>
                  <a:cxn ang="0">
                    <a:pos x="311" y="437"/>
                  </a:cxn>
                  <a:cxn ang="0">
                    <a:pos x="245" y="425"/>
                  </a:cxn>
                  <a:cxn ang="0">
                    <a:pos x="185" y="407"/>
                  </a:cxn>
                  <a:cxn ang="0">
                    <a:pos x="131" y="383"/>
                  </a:cxn>
                  <a:cxn ang="0">
                    <a:pos x="83" y="347"/>
                  </a:cxn>
                  <a:cxn ang="0">
                    <a:pos x="53" y="311"/>
                  </a:cxn>
                  <a:cxn ang="0">
                    <a:pos x="30" y="269"/>
                  </a:cxn>
                  <a:cxn ang="0">
                    <a:pos x="24" y="227"/>
                  </a:cxn>
                  <a:cxn ang="0">
                    <a:pos x="30" y="185"/>
                  </a:cxn>
                  <a:cxn ang="0">
                    <a:pos x="53" y="143"/>
                  </a:cxn>
                  <a:cxn ang="0">
                    <a:pos x="83" y="107"/>
                  </a:cxn>
                  <a:cxn ang="0">
                    <a:pos x="131" y="77"/>
                  </a:cxn>
                  <a:cxn ang="0">
                    <a:pos x="185" y="47"/>
                  </a:cxn>
                  <a:cxn ang="0">
                    <a:pos x="245" y="30"/>
                  </a:cxn>
                  <a:cxn ang="0">
                    <a:pos x="311" y="18"/>
                  </a:cxn>
                  <a:cxn ang="0">
                    <a:pos x="382" y="12"/>
                  </a:cxn>
                  <a:cxn ang="0">
                    <a:pos x="478" y="18"/>
                  </a:cxn>
                  <a:cxn ang="0">
                    <a:pos x="562" y="41"/>
                  </a:cxn>
                  <a:cxn ang="0">
                    <a:pos x="562" y="36"/>
                  </a:cxn>
                  <a:cxn ang="0">
                    <a:pos x="562" y="30"/>
                  </a:cxn>
                  <a:cxn ang="0">
                    <a:pos x="478" y="6"/>
                  </a:cxn>
                  <a:cxn ang="0">
                    <a:pos x="382" y="0"/>
                  </a:cxn>
                  <a:cxn ang="0">
                    <a:pos x="305" y="6"/>
                  </a:cxn>
                  <a:cxn ang="0">
                    <a:pos x="233" y="18"/>
                  </a:cxn>
                  <a:cxn ang="0">
                    <a:pos x="167" y="41"/>
                  </a:cxn>
                  <a:cxn ang="0">
                    <a:pos x="113" y="65"/>
                  </a:cxn>
                  <a:cxn ang="0">
                    <a:pos x="65" y="101"/>
                  </a:cxn>
                  <a:cxn ang="0">
                    <a:pos x="30" y="137"/>
                  </a:cxn>
                  <a:cxn ang="0">
                    <a:pos x="6" y="179"/>
                  </a:cxn>
                  <a:cxn ang="0">
                    <a:pos x="0" y="227"/>
                  </a:cxn>
                  <a:cxn ang="0">
                    <a:pos x="6" y="275"/>
                  </a:cxn>
                  <a:cxn ang="0">
                    <a:pos x="30" y="317"/>
                  </a:cxn>
                  <a:cxn ang="0">
                    <a:pos x="65" y="359"/>
                  </a:cxn>
                  <a:cxn ang="0">
                    <a:pos x="113" y="395"/>
                  </a:cxn>
                  <a:cxn ang="0">
                    <a:pos x="167" y="419"/>
                  </a:cxn>
                  <a:cxn ang="0">
                    <a:pos x="233" y="443"/>
                  </a:cxn>
                  <a:cxn ang="0">
                    <a:pos x="305" y="455"/>
                  </a:cxn>
                  <a:cxn ang="0">
                    <a:pos x="382" y="461"/>
                  </a:cxn>
                  <a:cxn ang="0">
                    <a:pos x="448" y="455"/>
                  </a:cxn>
                  <a:cxn ang="0">
                    <a:pos x="508" y="449"/>
                  </a:cxn>
                  <a:cxn ang="0">
                    <a:pos x="609" y="413"/>
                  </a:cxn>
                  <a:cxn ang="0">
                    <a:pos x="657" y="389"/>
                  </a:cxn>
                  <a:cxn ang="0">
                    <a:pos x="693" y="359"/>
                  </a:cxn>
                  <a:cxn ang="0">
                    <a:pos x="723" y="329"/>
                  </a:cxn>
                  <a:cxn ang="0">
                    <a:pos x="747" y="293"/>
                  </a:cxn>
                  <a:cxn ang="0">
                    <a:pos x="741" y="287"/>
                  </a:cxn>
                  <a:cxn ang="0">
                    <a:pos x="729" y="281"/>
                  </a:cxn>
                  <a:cxn ang="0">
                    <a:pos x="711" y="317"/>
                  </a:cxn>
                  <a:cxn ang="0">
                    <a:pos x="681" y="347"/>
                  </a:cxn>
                  <a:cxn ang="0">
                    <a:pos x="645" y="377"/>
                  </a:cxn>
                  <a:cxn ang="0">
                    <a:pos x="604" y="401"/>
                  </a:cxn>
                  <a:cxn ang="0">
                    <a:pos x="502" y="431"/>
                  </a:cxn>
                  <a:cxn ang="0">
                    <a:pos x="442" y="443"/>
                  </a:cxn>
                  <a:cxn ang="0">
                    <a:pos x="382" y="443"/>
                  </a:cxn>
                  <a:cxn ang="0">
                    <a:pos x="382" y="443"/>
                  </a:cxn>
                </a:cxnLst>
                <a:rect l="0" t="0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1759" name="Freeform 15"/>
              <p:cNvSpPr>
                <a:spLocks/>
              </p:cNvSpPr>
              <p:nvPr/>
            </p:nvSpPr>
            <p:spPr bwMode="hidden">
              <a:xfrm>
                <a:off x="4037" y="3721"/>
                <a:ext cx="96" cy="3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8" y="18"/>
                  </a:cxn>
                  <a:cxn ang="0">
                    <a:pos x="96" y="30"/>
                  </a:cxn>
                  <a:cxn ang="0">
                    <a:pos x="96" y="24"/>
                  </a:cxn>
                  <a:cxn ang="0">
                    <a:pos x="96" y="18"/>
                  </a:cxn>
                  <a:cxn ang="0">
                    <a:pos x="48" y="12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1760" name="Oval 16"/>
              <p:cNvSpPr>
                <a:spLocks noChangeArrowheads="1"/>
              </p:cNvSpPr>
              <p:nvPr/>
            </p:nvSpPr>
            <p:spPr bwMode="hidden">
              <a:xfrm>
                <a:off x="3910" y="3948"/>
                <a:ext cx="84" cy="53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grpSp>
          <p:nvGrpSpPr>
            <p:cNvPr id="3083" name="Group 17"/>
            <p:cNvGrpSpPr>
              <a:grpSpLocks/>
            </p:cNvGrpSpPr>
            <p:nvPr userDrawn="1"/>
          </p:nvGrpSpPr>
          <p:grpSpPr bwMode="auto">
            <a:xfrm>
              <a:off x="1776" y="3631"/>
              <a:ext cx="1626" cy="683"/>
              <a:chOff x="1776" y="3631"/>
              <a:chExt cx="1626" cy="683"/>
            </a:xfrm>
          </p:grpSpPr>
          <p:sp>
            <p:nvSpPr>
              <p:cNvPr id="31762" name="Oval 18"/>
              <p:cNvSpPr>
                <a:spLocks noChangeArrowheads="1"/>
              </p:cNvSpPr>
              <p:nvPr/>
            </p:nvSpPr>
            <p:spPr bwMode="hidden">
              <a:xfrm>
                <a:off x="2268" y="3934"/>
                <a:ext cx="638" cy="3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1763" name="Oval 19"/>
              <p:cNvSpPr>
                <a:spLocks noChangeArrowheads="1"/>
              </p:cNvSpPr>
              <p:nvPr/>
            </p:nvSpPr>
            <p:spPr bwMode="hidden">
              <a:xfrm>
                <a:off x="2314" y="3958"/>
                <a:ext cx="543" cy="332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1764" name="Oval 20"/>
              <p:cNvSpPr>
                <a:spLocks noChangeArrowheads="1"/>
              </p:cNvSpPr>
              <p:nvPr/>
            </p:nvSpPr>
            <p:spPr bwMode="hidden">
              <a:xfrm>
                <a:off x="2341" y="3979"/>
                <a:ext cx="501" cy="29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1765" name="Oval 21"/>
              <p:cNvSpPr>
                <a:spLocks noChangeArrowheads="1"/>
              </p:cNvSpPr>
              <p:nvPr/>
            </p:nvSpPr>
            <p:spPr bwMode="hidden">
              <a:xfrm>
                <a:off x="2368" y="3997"/>
                <a:ext cx="444" cy="258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1766" name="Oval 22"/>
              <p:cNvSpPr>
                <a:spLocks noChangeArrowheads="1"/>
              </p:cNvSpPr>
              <p:nvPr/>
            </p:nvSpPr>
            <p:spPr bwMode="hidden">
              <a:xfrm>
                <a:off x="2385" y="4005"/>
                <a:ext cx="413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1767" name="Oval 23"/>
              <p:cNvSpPr>
                <a:spLocks noChangeArrowheads="1"/>
              </p:cNvSpPr>
              <p:nvPr/>
            </p:nvSpPr>
            <p:spPr bwMode="hidden">
              <a:xfrm>
                <a:off x="2437" y="4026"/>
                <a:ext cx="306" cy="192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1768" name="Oval 24"/>
              <p:cNvSpPr>
                <a:spLocks noChangeArrowheads="1"/>
              </p:cNvSpPr>
              <p:nvPr/>
            </p:nvSpPr>
            <p:spPr bwMode="hidden">
              <a:xfrm>
                <a:off x="2476" y="4056"/>
                <a:ext cx="227" cy="135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1769" name="Oval 25"/>
              <p:cNvSpPr>
                <a:spLocks noChangeArrowheads="1"/>
              </p:cNvSpPr>
              <p:nvPr/>
            </p:nvSpPr>
            <p:spPr bwMode="hidden">
              <a:xfrm>
                <a:off x="2542" y="4097"/>
                <a:ext cx="90" cy="60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1770" name="Freeform 26"/>
              <p:cNvSpPr>
                <a:spLocks/>
              </p:cNvSpPr>
              <p:nvPr/>
            </p:nvSpPr>
            <p:spPr bwMode="hidden">
              <a:xfrm>
                <a:off x="2585" y="3822"/>
                <a:ext cx="449" cy="186"/>
              </a:xfrm>
              <a:custGeom>
                <a:avLst/>
                <a:gdLst/>
                <a:ahLst/>
                <a:cxnLst>
                  <a:cxn ang="0">
                    <a:pos x="6" y="6"/>
                  </a:cxn>
                  <a:cxn ang="0">
                    <a:pos x="78" y="12"/>
                  </a:cxn>
                  <a:cxn ang="0">
                    <a:pos x="150" y="18"/>
                  </a:cxn>
                  <a:cxn ang="0">
                    <a:pos x="215" y="36"/>
                  </a:cxn>
                  <a:cxn ang="0">
                    <a:pos x="275" y="60"/>
                  </a:cxn>
                  <a:cxn ang="0">
                    <a:pos x="329" y="84"/>
                  </a:cxn>
                  <a:cxn ang="0">
                    <a:pos x="377" y="114"/>
                  </a:cxn>
                  <a:cxn ang="0">
                    <a:pos x="419" y="150"/>
                  </a:cxn>
                  <a:cxn ang="0">
                    <a:pos x="448" y="186"/>
                  </a:cxn>
                  <a:cxn ang="0">
                    <a:pos x="448" y="162"/>
                  </a:cxn>
                  <a:cxn ang="0">
                    <a:pos x="413" y="126"/>
                  </a:cxn>
                  <a:cxn ang="0">
                    <a:pos x="371" y="96"/>
                  </a:cxn>
                  <a:cxn ang="0">
                    <a:pos x="323" y="66"/>
                  </a:cxn>
                  <a:cxn ang="0">
                    <a:pos x="269" y="48"/>
                  </a:cxn>
                  <a:cxn ang="0">
                    <a:pos x="144" y="12"/>
                  </a:cxn>
                  <a:cxn ang="0">
                    <a:pos x="78" y="6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6" y="6"/>
                  </a:cxn>
                  <a:cxn ang="0">
                    <a:pos x="6" y="6"/>
                  </a:cxn>
                </a:cxnLst>
                <a:rect l="0" t="0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1771" name="Freeform 27"/>
              <p:cNvSpPr>
                <a:spLocks/>
              </p:cNvSpPr>
              <p:nvPr/>
            </p:nvSpPr>
            <p:spPr bwMode="hidden">
              <a:xfrm>
                <a:off x="2142" y="3852"/>
                <a:ext cx="892" cy="462"/>
              </a:xfrm>
              <a:custGeom>
                <a:avLst/>
                <a:gdLst/>
                <a:ahLst/>
                <a:cxnLst>
                  <a:cxn ang="0">
                    <a:pos x="23" y="276"/>
                  </a:cxn>
                  <a:cxn ang="0">
                    <a:pos x="29" y="222"/>
                  </a:cxn>
                  <a:cxn ang="0">
                    <a:pos x="59" y="174"/>
                  </a:cxn>
                  <a:cxn ang="0">
                    <a:pos x="95" y="132"/>
                  </a:cxn>
                  <a:cxn ang="0">
                    <a:pos x="149" y="96"/>
                  </a:cxn>
                  <a:cxn ang="0">
                    <a:pos x="209" y="60"/>
                  </a:cxn>
                  <a:cxn ang="0">
                    <a:pos x="281" y="36"/>
                  </a:cxn>
                  <a:cxn ang="0">
                    <a:pos x="364" y="24"/>
                  </a:cxn>
                  <a:cxn ang="0">
                    <a:pos x="448" y="18"/>
                  </a:cxn>
                  <a:cxn ang="0">
                    <a:pos x="532" y="24"/>
                  </a:cxn>
                  <a:cxn ang="0">
                    <a:pos x="609" y="36"/>
                  </a:cxn>
                  <a:cxn ang="0">
                    <a:pos x="681" y="60"/>
                  </a:cxn>
                  <a:cxn ang="0">
                    <a:pos x="741" y="96"/>
                  </a:cxn>
                  <a:cxn ang="0">
                    <a:pos x="795" y="132"/>
                  </a:cxn>
                  <a:cxn ang="0">
                    <a:pos x="831" y="174"/>
                  </a:cxn>
                  <a:cxn ang="0">
                    <a:pos x="861" y="222"/>
                  </a:cxn>
                  <a:cxn ang="0">
                    <a:pos x="867" y="276"/>
                  </a:cxn>
                  <a:cxn ang="0">
                    <a:pos x="855" y="330"/>
                  </a:cxn>
                  <a:cxn ang="0">
                    <a:pos x="831" y="378"/>
                  </a:cxn>
                  <a:cxn ang="0">
                    <a:pos x="783" y="426"/>
                  </a:cxn>
                  <a:cxn ang="0">
                    <a:pos x="723" y="462"/>
                  </a:cxn>
                  <a:cxn ang="0">
                    <a:pos x="765" y="462"/>
                  </a:cxn>
                  <a:cxn ang="0">
                    <a:pos x="819" y="426"/>
                  </a:cxn>
                  <a:cxn ang="0">
                    <a:pos x="855" y="378"/>
                  </a:cxn>
                  <a:cxn ang="0">
                    <a:pos x="884" y="330"/>
                  </a:cxn>
                  <a:cxn ang="0">
                    <a:pos x="890" y="276"/>
                  </a:cxn>
                  <a:cxn ang="0">
                    <a:pos x="884" y="222"/>
                  </a:cxn>
                  <a:cxn ang="0">
                    <a:pos x="855" y="168"/>
                  </a:cxn>
                  <a:cxn ang="0">
                    <a:pos x="813" y="120"/>
                  </a:cxn>
                  <a:cxn ang="0">
                    <a:pos x="759" y="84"/>
                  </a:cxn>
                  <a:cxn ang="0">
                    <a:pos x="693" y="48"/>
                  </a:cxn>
                  <a:cxn ang="0">
                    <a:pos x="621" y="24"/>
                  </a:cxn>
                  <a:cxn ang="0">
                    <a:pos x="538" y="6"/>
                  </a:cxn>
                  <a:cxn ang="0">
                    <a:pos x="448" y="0"/>
                  </a:cxn>
                  <a:cxn ang="0">
                    <a:pos x="358" y="6"/>
                  </a:cxn>
                  <a:cxn ang="0">
                    <a:pos x="275" y="24"/>
                  </a:cxn>
                  <a:cxn ang="0">
                    <a:pos x="197" y="48"/>
                  </a:cxn>
                  <a:cxn ang="0">
                    <a:pos x="131" y="84"/>
                  </a:cxn>
                  <a:cxn ang="0">
                    <a:pos x="77" y="120"/>
                  </a:cxn>
                  <a:cxn ang="0">
                    <a:pos x="35" y="168"/>
                  </a:cxn>
                  <a:cxn ang="0">
                    <a:pos x="12" y="222"/>
                  </a:cxn>
                  <a:cxn ang="0">
                    <a:pos x="0" y="276"/>
                  </a:cxn>
                  <a:cxn ang="0">
                    <a:pos x="6" y="330"/>
                  </a:cxn>
                  <a:cxn ang="0">
                    <a:pos x="35" y="378"/>
                  </a:cxn>
                  <a:cxn ang="0">
                    <a:pos x="71" y="426"/>
                  </a:cxn>
                  <a:cxn ang="0">
                    <a:pos x="125" y="462"/>
                  </a:cxn>
                  <a:cxn ang="0">
                    <a:pos x="167" y="462"/>
                  </a:cxn>
                  <a:cxn ang="0">
                    <a:pos x="107" y="426"/>
                  </a:cxn>
                  <a:cxn ang="0">
                    <a:pos x="59" y="378"/>
                  </a:cxn>
                  <a:cxn ang="0">
                    <a:pos x="35" y="330"/>
                  </a:cxn>
                  <a:cxn ang="0">
                    <a:pos x="23" y="276"/>
                  </a:cxn>
                  <a:cxn ang="0">
                    <a:pos x="23" y="276"/>
                  </a:cxn>
                </a:cxnLst>
                <a:rect l="0" t="0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4706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1772" name="Freeform 28"/>
              <p:cNvSpPr>
                <a:spLocks/>
              </p:cNvSpPr>
              <p:nvPr/>
            </p:nvSpPr>
            <p:spPr bwMode="hidden">
              <a:xfrm>
                <a:off x="2082" y="3828"/>
                <a:ext cx="407" cy="486"/>
              </a:xfrm>
              <a:custGeom>
                <a:avLst/>
                <a:gdLst/>
                <a:ahLst/>
                <a:cxnLst>
                  <a:cxn ang="0">
                    <a:pos x="18" y="300"/>
                  </a:cxn>
                  <a:cxn ang="0">
                    <a:pos x="24" y="246"/>
                  </a:cxn>
                  <a:cxn ang="0">
                    <a:pos x="48" y="198"/>
                  </a:cxn>
                  <a:cxn ang="0">
                    <a:pos x="83" y="150"/>
                  </a:cxn>
                  <a:cxn ang="0">
                    <a:pos x="131" y="108"/>
                  </a:cxn>
                  <a:cxn ang="0">
                    <a:pos x="185" y="72"/>
                  </a:cxn>
                  <a:cxn ang="0">
                    <a:pos x="251" y="42"/>
                  </a:cxn>
                  <a:cxn ang="0">
                    <a:pos x="329" y="24"/>
                  </a:cxn>
                  <a:cxn ang="0">
                    <a:pos x="406" y="6"/>
                  </a:cxn>
                  <a:cxn ang="0">
                    <a:pos x="406" y="0"/>
                  </a:cxn>
                  <a:cxn ang="0">
                    <a:pos x="323" y="12"/>
                  </a:cxn>
                  <a:cxn ang="0">
                    <a:pos x="245" y="36"/>
                  </a:cxn>
                  <a:cxn ang="0">
                    <a:pos x="179" y="66"/>
                  </a:cxn>
                  <a:cxn ang="0">
                    <a:pos x="119" y="102"/>
                  </a:cxn>
                  <a:cxn ang="0">
                    <a:pos x="72" y="144"/>
                  </a:cxn>
                  <a:cxn ang="0">
                    <a:pos x="30" y="192"/>
                  </a:cxn>
                  <a:cxn ang="0">
                    <a:pos x="6" y="246"/>
                  </a:cxn>
                  <a:cxn ang="0">
                    <a:pos x="0" y="300"/>
                  </a:cxn>
                  <a:cxn ang="0">
                    <a:pos x="6" y="348"/>
                  </a:cxn>
                  <a:cxn ang="0">
                    <a:pos x="30" y="396"/>
                  </a:cxn>
                  <a:cxn ang="0">
                    <a:pos x="66" y="444"/>
                  </a:cxn>
                  <a:cxn ang="0">
                    <a:pos x="107" y="486"/>
                  </a:cxn>
                  <a:cxn ang="0">
                    <a:pos x="131" y="486"/>
                  </a:cxn>
                  <a:cxn ang="0">
                    <a:pos x="83" y="450"/>
                  </a:cxn>
                  <a:cxn ang="0">
                    <a:pos x="48" y="402"/>
                  </a:cxn>
                  <a:cxn ang="0">
                    <a:pos x="24" y="354"/>
                  </a:cxn>
                  <a:cxn ang="0">
                    <a:pos x="18" y="300"/>
                  </a:cxn>
                  <a:cxn ang="0">
                    <a:pos x="18" y="300"/>
                  </a:cxn>
                </a:cxnLst>
                <a:rect l="0" t="0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1773" name="Freeform 29"/>
              <p:cNvSpPr>
                <a:spLocks/>
              </p:cNvSpPr>
              <p:nvPr/>
            </p:nvSpPr>
            <p:spPr bwMode="hidden">
              <a:xfrm>
                <a:off x="2987" y="4044"/>
                <a:ext cx="108" cy="252"/>
              </a:xfrm>
              <a:custGeom>
                <a:avLst/>
                <a:gdLst/>
                <a:ahLst/>
                <a:cxnLst>
                  <a:cxn ang="0">
                    <a:pos x="89" y="84"/>
                  </a:cxn>
                  <a:cxn ang="0">
                    <a:pos x="83" y="132"/>
                  </a:cxn>
                  <a:cxn ang="0">
                    <a:pos x="65" y="174"/>
                  </a:cxn>
                  <a:cxn ang="0">
                    <a:pos x="36" y="216"/>
                  </a:cxn>
                  <a:cxn ang="0">
                    <a:pos x="0" y="252"/>
                  </a:cxn>
                  <a:cxn ang="0">
                    <a:pos x="18" y="252"/>
                  </a:cxn>
                  <a:cxn ang="0">
                    <a:pos x="53" y="216"/>
                  </a:cxn>
                  <a:cxn ang="0">
                    <a:pos x="83" y="174"/>
                  </a:cxn>
                  <a:cxn ang="0">
                    <a:pos x="101" y="132"/>
                  </a:cxn>
                  <a:cxn ang="0">
                    <a:pos x="107" y="84"/>
                  </a:cxn>
                  <a:cxn ang="0">
                    <a:pos x="101" y="42"/>
                  </a:cxn>
                  <a:cxn ang="0">
                    <a:pos x="89" y="0"/>
                  </a:cxn>
                  <a:cxn ang="0">
                    <a:pos x="65" y="0"/>
                  </a:cxn>
                  <a:cxn ang="0">
                    <a:pos x="83" y="42"/>
                  </a:cxn>
                  <a:cxn ang="0">
                    <a:pos x="89" y="84"/>
                  </a:cxn>
                  <a:cxn ang="0">
                    <a:pos x="89" y="84"/>
                  </a:cxn>
                </a:cxnLst>
                <a:rect l="0" t="0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1961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1774" name="Freeform 30"/>
              <p:cNvSpPr>
                <a:spLocks/>
              </p:cNvSpPr>
              <p:nvPr/>
            </p:nvSpPr>
            <p:spPr bwMode="hidden">
              <a:xfrm>
                <a:off x="2068" y="3685"/>
                <a:ext cx="835" cy="150"/>
              </a:xfrm>
              <a:custGeom>
                <a:avLst/>
                <a:gdLst/>
                <a:ahLst/>
                <a:cxnLst>
                  <a:cxn ang="0">
                    <a:pos x="518" y="18"/>
                  </a:cxn>
                  <a:cxn ang="0">
                    <a:pos x="597" y="24"/>
                  </a:cxn>
                  <a:cxn ang="0">
                    <a:pos x="682" y="30"/>
                  </a:cxn>
                  <a:cxn ang="0">
                    <a:pos x="755" y="42"/>
                  </a:cxn>
                  <a:cxn ang="0">
                    <a:pos x="828" y="60"/>
                  </a:cxn>
                  <a:cxn ang="0">
                    <a:pos x="835" y="42"/>
                  </a:cxn>
                  <a:cxn ang="0">
                    <a:pos x="761" y="24"/>
                  </a:cxn>
                  <a:cxn ang="0">
                    <a:pos x="688" y="12"/>
                  </a:cxn>
                  <a:cxn ang="0">
                    <a:pos x="603" y="6"/>
                  </a:cxn>
                  <a:cxn ang="0">
                    <a:pos x="518" y="0"/>
                  </a:cxn>
                  <a:cxn ang="0">
                    <a:pos x="372" y="12"/>
                  </a:cxn>
                  <a:cxn ang="0">
                    <a:pos x="232" y="36"/>
                  </a:cxn>
                  <a:cxn ang="0">
                    <a:pos x="110" y="78"/>
                  </a:cxn>
                  <a:cxn ang="0">
                    <a:pos x="0" y="132"/>
                  </a:cxn>
                  <a:cxn ang="0">
                    <a:pos x="19" y="150"/>
                  </a:cxn>
                  <a:cxn ang="0">
                    <a:pos x="122" y="96"/>
                  </a:cxn>
                  <a:cxn ang="0">
                    <a:pos x="244" y="54"/>
                  </a:cxn>
                  <a:cxn ang="0">
                    <a:pos x="378" y="30"/>
                  </a:cxn>
                  <a:cxn ang="0">
                    <a:pos x="518" y="18"/>
                  </a:cxn>
                  <a:cxn ang="0">
                    <a:pos x="518" y="18"/>
                  </a:cxn>
                </a:cxnLst>
                <a:rect l="0" t="0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1775" name="Freeform 31"/>
              <p:cNvSpPr>
                <a:spLocks/>
              </p:cNvSpPr>
              <p:nvPr/>
            </p:nvSpPr>
            <p:spPr bwMode="hidden">
              <a:xfrm>
                <a:off x="1867" y="3853"/>
                <a:ext cx="171" cy="461"/>
              </a:xfrm>
              <a:custGeom>
                <a:avLst/>
                <a:gdLst/>
                <a:ahLst/>
                <a:cxnLst>
                  <a:cxn ang="0">
                    <a:pos x="31" y="263"/>
                  </a:cxn>
                  <a:cxn ang="0">
                    <a:pos x="43" y="191"/>
                  </a:cxn>
                  <a:cxn ang="0">
                    <a:pos x="67" y="131"/>
                  </a:cxn>
                  <a:cxn ang="0">
                    <a:pos x="116" y="72"/>
                  </a:cxn>
                  <a:cxn ang="0">
                    <a:pos x="171" y="18"/>
                  </a:cxn>
                  <a:cxn ang="0">
                    <a:pos x="153" y="0"/>
                  </a:cxn>
                  <a:cxn ang="0">
                    <a:pos x="86" y="60"/>
                  </a:cxn>
                  <a:cxn ang="0">
                    <a:pos x="43" y="120"/>
                  </a:cxn>
                  <a:cxn ang="0">
                    <a:pos x="13" y="191"/>
                  </a:cxn>
                  <a:cxn ang="0">
                    <a:pos x="0" y="263"/>
                  </a:cxn>
                  <a:cxn ang="0">
                    <a:pos x="6" y="317"/>
                  </a:cxn>
                  <a:cxn ang="0">
                    <a:pos x="25" y="365"/>
                  </a:cxn>
                  <a:cxn ang="0">
                    <a:pos x="49" y="413"/>
                  </a:cxn>
                  <a:cxn ang="0">
                    <a:pos x="86" y="461"/>
                  </a:cxn>
                  <a:cxn ang="0">
                    <a:pos x="122" y="461"/>
                  </a:cxn>
                  <a:cxn ang="0">
                    <a:pos x="86" y="413"/>
                  </a:cxn>
                  <a:cxn ang="0">
                    <a:pos x="55" y="365"/>
                  </a:cxn>
                  <a:cxn ang="0">
                    <a:pos x="37" y="317"/>
                  </a:cxn>
                  <a:cxn ang="0">
                    <a:pos x="31" y="263"/>
                  </a:cxn>
                  <a:cxn ang="0">
                    <a:pos x="31" y="263"/>
                  </a:cxn>
                </a:cxnLst>
                <a:rect l="0" t="0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1776" name="Freeform 32"/>
              <p:cNvSpPr>
                <a:spLocks/>
              </p:cNvSpPr>
              <p:nvPr/>
            </p:nvSpPr>
            <p:spPr bwMode="hidden">
              <a:xfrm>
                <a:off x="2951" y="3751"/>
                <a:ext cx="360" cy="563"/>
              </a:xfrm>
              <a:custGeom>
                <a:avLst/>
                <a:gdLst/>
                <a:ahLst/>
                <a:cxnLst>
                  <a:cxn ang="0">
                    <a:pos x="360" y="365"/>
                  </a:cxn>
                  <a:cxn ang="0">
                    <a:pos x="353" y="305"/>
                  </a:cxn>
                  <a:cxn ang="0">
                    <a:pos x="335" y="251"/>
                  </a:cxn>
                  <a:cxn ang="0">
                    <a:pos x="305" y="204"/>
                  </a:cxn>
                  <a:cxn ang="0">
                    <a:pos x="262" y="156"/>
                  </a:cxn>
                  <a:cxn ang="0">
                    <a:pos x="213" y="108"/>
                  </a:cxn>
                  <a:cxn ang="0">
                    <a:pos x="159" y="66"/>
                  </a:cxn>
                  <a:cxn ang="0">
                    <a:pos x="92" y="30"/>
                  </a:cxn>
                  <a:cxn ang="0">
                    <a:pos x="19" y="0"/>
                  </a:cxn>
                  <a:cxn ang="0">
                    <a:pos x="0" y="12"/>
                  </a:cxn>
                  <a:cxn ang="0">
                    <a:pos x="67" y="42"/>
                  </a:cxn>
                  <a:cxn ang="0">
                    <a:pos x="134" y="78"/>
                  </a:cxn>
                  <a:cxn ang="0">
                    <a:pos x="189" y="114"/>
                  </a:cxn>
                  <a:cxn ang="0">
                    <a:pos x="238" y="162"/>
                  </a:cxn>
                  <a:cxn ang="0">
                    <a:pos x="274" y="210"/>
                  </a:cxn>
                  <a:cxn ang="0">
                    <a:pos x="299" y="257"/>
                  </a:cxn>
                  <a:cxn ang="0">
                    <a:pos x="317" y="311"/>
                  </a:cxn>
                  <a:cxn ang="0">
                    <a:pos x="323" y="365"/>
                  </a:cxn>
                  <a:cxn ang="0">
                    <a:pos x="317" y="419"/>
                  </a:cxn>
                  <a:cxn ang="0">
                    <a:pos x="299" y="467"/>
                  </a:cxn>
                  <a:cxn ang="0">
                    <a:pos x="274" y="515"/>
                  </a:cxn>
                  <a:cxn ang="0">
                    <a:pos x="238" y="563"/>
                  </a:cxn>
                  <a:cxn ang="0">
                    <a:pos x="268" y="563"/>
                  </a:cxn>
                  <a:cxn ang="0">
                    <a:pos x="311" y="515"/>
                  </a:cxn>
                  <a:cxn ang="0">
                    <a:pos x="335" y="467"/>
                  </a:cxn>
                  <a:cxn ang="0">
                    <a:pos x="353" y="419"/>
                  </a:cxn>
                  <a:cxn ang="0">
                    <a:pos x="360" y="365"/>
                  </a:cxn>
                  <a:cxn ang="0">
                    <a:pos x="360" y="365"/>
                  </a:cxn>
                </a:cxnLst>
                <a:rect l="0" t="0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1777" name="Freeform 33"/>
              <p:cNvSpPr>
                <a:spLocks/>
              </p:cNvSpPr>
              <p:nvPr/>
            </p:nvSpPr>
            <p:spPr bwMode="hidden">
              <a:xfrm>
                <a:off x="2318" y="3631"/>
                <a:ext cx="1078" cy="425"/>
              </a:xfrm>
              <a:custGeom>
                <a:avLst/>
                <a:gdLst/>
                <a:ahLst/>
                <a:cxnLst>
                  <a:cxn ang="0">
                    <a:pos x="1053" y="425"/>
                  </a:cxn>
                  <a:cxn ang="0">
                    <a:pos x="1078" y="419"/>
                  </a:cxn>
                  <a:cxn ang="0">
                    <a:pos x="1066" y="377"/>
                  </a:cxn>
                  <a:cxn ang="0">
                    <a:pos x="1047" y="336"/>
                  </a:cxn>
                  <a:cxn ang="0">
                    <a:pos x="986" y="252"/>
                  </a:cxn>
                  <a:cxn ang="0">
                    <a:pos x="907" y="180"/>
                  </a:cxn>
                  <a:cxn ang="0">
                    <a:pos x="810" y="120"/>
                  </a:cxn>
                  <a:cxn ang="0">
                    <a:pos x="694" y="72"/>
                  </a:cxn>
                  <a:cxn ang="0">
                    <a:pos x="560" y="30"/>
                  </a:cxn>
                  <a:cxn ang="0">
                    <a:pos x="420" y="6"/>
                  </a:cxn>
                  <a:cxn ang="0">
                    <a:pos x="268" y="0"/>
                  </a:cxn>
                  <a:cxn ang="0">
                    <a:pos x="134" y="6"/>
                  </a:cxn>
                  <a:cxn ang="0">
                    <a:pos x="0" y="24"/>
                  </a:cxn>
                  <a:cxn ang="0">
                    <a:pos x="12" y="36"/>
                  </a:cxn>
                  <a:cxn ang="0">
                    <a:pos x="134" y="18"/>
                  </a:cxn>
                  <a:cxn ang="0">
                    <a:pos x="268" y="12"/>
                  </a:cxn>
                  <a:cxn ang="0">
                    <a:pos x="420" y="18"/>
                  </a:cxn>
                  <a:cxn ang="0">
                    <a:pos x="554" y="42"/>
                  </a:cxn>
                  <a:cxn ang="0">
                    <a:pos x="682" y="84"/>
                  </a:cxn>
                  <a:cxn ang="0">
                    <a:pos x="798" y="132"/>
                  </a:cxn>
                  <a:cxn ang="0">
                    <a:pos x="895" y="192"/>
                  </a:cxn>
                  <a:cxn ang="0">
                    <a:pos x="968" y="264"/>
                  </a:cxn>
                  <a:cxn ang="0">
                    <a:pos x="999" y="300"/>
                  </a:cxn>
                  <a:cxn ang="0">
                    <a:pos x="1023" y="342"/>
                  </a:cxn>
                  <a:cxn ang="0">
                    <a:pos x="1041" y="383"/>
                  </a:cxn>
                  <a:cxn ang="0">
                    <a:pos x="1053" y="425"/>
                  </a:cxn>
                  <a:cxn ang="0">
                    <a:pos x="1053" y="425"/>
                  </a:cxn>
                </a:cxnLst>
                <a:rect l="0" t="0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1778" name="Freeform 34"/>
              <p:cNvSpPr>
                <a:spLocks/>
              </p:cNvSpPr>
              <p:nvPr/>
            </p:nvSpPr>
            <p:spPr bwMode="hidden">
              <a:xfrm>
                <a:off x="3304" y="4080"/>
                <a:ext cx="98" cy="234"/>
              </a:xfrm>
              <a:custGeom>
                <a:avLst/>
                <a:gdLst/>
                <a:ahLst/>
                <a:cxnLst>
                  <a:cxn ang="0">
                    <a:pos x="0" y="234"/>
                  </a:cxn>
                  <a:cxn ang="0">
                    <a:pos x="25" y="234"/>
                  </a:cxn>
                  <a:cxn ang="0">
                    <a:pos x="55" y="186"/>
                  </a:cxn>
                  <a:cxn ang="0">
                    <a:pos x="80" y="138"/>
                  </a:cxn>
                  <a:cxn ang="0">
                    <a:pos x="92" y="90"/>
                  </a:cxn>
                  <a:cxn ang="0">
                    <a:pos x="98" y="36"/>
                  </a:cxn>
                  <a:cxn ang="0">
                    <a:pos x="98" y="0"/>
                  </a:cxn>
                  <a:cxn ang="0">
                    <a:pos x="74" y="0"/>
                  </a:cxn>
                  <a:cxn ang="0">
                    <a:pos x="74" y="36"/>
                  </a:cxn>
                  <a:cxn ang="0">
                    <a:pos x="67" y="90"/>
                  </a:cxn>
                  <a:cxn ang="0">
                    <a:pos x="55" y="138"/>
                  </a:cxn>
                  <a:cxn ang="0">
                    <a:pos x="31" y="186"/>
                  </a:cxn>
                  <a:cxn ang="0">
                    <a:pos x="0" y="234"/>
                  </a:cxn>
                  <a:cxn ang="0">
                    <a:pos x="0" y="234"/>
                  </a:cxn>
                </a:cxnLst>
                <a:rect l="0" t="0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1779" name="Freeform 35"/>
              <p:cNvSpPr>
                <a:spLocks/>
              </p:cNvSpPr>
              <p:nvPr/>
            </p:nvSpPr>
            <p:spPr bwMode="hidden">
              <a:xfrm>
                <a:off x="1776" y="3673"/>
                <a:ext cx="481" cy="641"/>
              </a:xfrm>
              <a:custGeom>
                <a:avLst/>
                <a:gdLst/>
                <a:ahLst/>
                <a:cxnLst>
                  <a:cxn ang="0">
                    <a:pos x="18" y="443"/>
                  </a:cxn>
                  <a:cxn ang="0">
                    <a:pos x="24" y="371"/>
                  </a:cxn>
                  <a:cxn ang="0">
                    <a:pos x="55" y="305"/>
                  </a:cxn>
                  <a:cxn ang="0">
                    <a:pos x="91" y="246"/>
                  </a:cxn>
                  <a:cxn ang="0">
                    <a:pos x="146" y="186"/>
                  </a:cxn>
                  <a:cxn ang="0">
                    <a:pos x="213" y="132"/>
                  </a:cxn>
                  <a:cxn ang="0">
                    <a:pos x="292" y="84"/>
                  </a:cxn>
                  <a:cxn ang="0">
                    <a:pos x="384" y="48"/>
                  </a:cxn>
                  <a:cxn ang="0">
                    <a:pos x="481" y="12"/>
                  </a:cxn>
                  <a:cxn ang="0">
                    <a:pos x="457" y="0"/>
                  </a:cxn>
                  <a:cxn ang="0">
                    <a:pos x="359" y="36"/>
                  </a:cxn>
                  <a:cxn ang="0">
                    <a:pos x="274" y="78"/>
                  </a:cxn>
                  <a:cxn ang="0">
                    <a:pos x="195" y="126"/>
                  </a:cxn>
                  <a:cxn ang="0">
                    <a:pos x="128" y="180"/>
                  </a:cxn>
                  <a:cxn ang="0">
                    <a:pos x="73" y="240"/>
                  </a:cxn>
                  <a:cxn ang="0">
                    <a:pos x="37" y="305"/>
                  </a:cxn>
                  <a:cxn ang="0">
                    <a:pos x="6" y="371"/>
                  </a:cxn>
                  <a:cxn ang="0">
                    <a:pos x="0" y="443"/>
                  </a:cxn>
                  <a:cxn ang="0">
                    <a:pos x="6" y="497"/>
                  </a:cxn>
                  <a:cxn ang="0">
                    <a:pos x="18" y="545"/>
                  </a:cxn>
                  <a:cxn ang="0">
                    <a:pos x="43" y="593"/>
                  </a:cxn>
                  <a:cxn ang="0">
                    <a:pos x="73" y="641"/>
                  </a:cxn>
                  <a:cxn ang="0">
                    <a:pos x="97" y="641"/>
                  </a:cxn>
                  <a:cxn ang="0">
                    <a:pos x="67" y="593"/>
                  </a:cxn>
                  <a:cxn ang="0">
                    <a:pos x="43" y="545"/>
                  </a:cxn>
                  <a:cxn ang="0">
                    <a:pos x="24" y="497"/>
                  </a:cxn>
                  <a:cxn ang="0">
                    <a:pos x="18" y="443"/>
                  </a:cxn>
                  <a:cxn ang="0">
                    <a:pos x="18" y="443"/>
                  </a:cxn>
                </a:cxnLst>
                <a:rect l="0" t="0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grpSp>
          <p:nvGrpSpPr>
            <p:cNvPr id="3084" name="Group 36"/>
            <p:cNvGrpSpPr>
              <a:grpSpLocks/>
            </p:cNvGrpSpPr>
            <p:nvPr userDrawn="1"/>
          </p:nvGrpSpPr>
          <p:grpSpPr bwMode="auto">
            <a:xfrm>
              <a:off x="4128" y="3360"/>
              <a:ext cx="1351" cy="821"/>
              <a:chOff x="4128" y="3360"/>
              <a:chExt cx="1351" cy="821"/>
            </a:xfrm>
          </p:grpSpPr>
          <p:sp>
            <p:nvSpPr>
              <p:cNvPr id="31781" name="Freeform 37"/>
              <p:cNvSpPr>
                <a:spLocks noEditPoints="1"/>
              </p:cNvSpPr>
              <p:nvPr/>
            </p:nvSpPr>
            <p:spPr bwMode="hidden">
              <a:xfrm>
                <a:off x="4200" y="3402"/>
                <a:ext cx="1201" cy="731"/>
              </a:xfrm>
              <a:custGeom>
                <a:avLst/>
                <a:gdLst/>
                <a:ahLst/>
                <a:cxnLst>
                  <a:cxn ang="0">
                    <a:pos x="484" y="6"/>
                  </a:cxn>
                  <a:cxn ang="0">
                    <a:pos x="263" y="60"/>
                  </a:cxn>
                  <a:cxn ang="0">
                    <a:pos x="101" y="162"/>
                  </a:cxn>
                  <a:cxn ang="0">
                    <a:pos x="12" y="294"/>
                  </a:cxn>
                  <a:cxn ang="0">
                    <a:pos x="0" y="366"/>
                  </a:cxn>
                  <a:cxn ang="0">
                    <a:pos x="12" y="437"/>
                  </a:cxn>
                  <a:cxn ang="0">
                    <a:pos x="101" y="569"/>
                  </a:cxn>
                  <a:cxn ang="0">
                    <a:pos x="263" y="671"/>
                  </a:cxn>
                  <a:cxn ang="0">
                    <a:pos x="484" y="725"/>
                  </a:cxn>
                  <a:cxn ang="0">
                    <a:pos x="723" y="725"/>
                  </a:cxn>
                  <a:cxn ang="0">
                    <a:pos x="938" y="671"/>
                  </a:cxn>
                  <a:cxn ang="0">
                    <a:pos x="1100" y="569"/>
                  </a:cxn>
                  <a:cxn ang="0">
                    <a:pos x="1189" y="437"/>
                  </a:cxn>
                  <a:cxn ang="0">
                    <a:pos x="1201" y="366"/>
                  </a:cxn>
                  <a:cxn ang="0">
                    <a:pos x="1189" y="294"/>
                  </a:cxn>
                  <a:cxn ang="0">
                    <a:pos x="1100" y="162"/>
                  </a:cxn>
                  <a:cxn ang="0">
                    <a:pos x="938" y="60"/>
                  </a:cxn>
                  <a:cxn ang="0">
                    <a:pos x="723" y="6"/>
                  </a:cxn>
                  <a:cxn ang="0">
                    <a:pos x="604" y="0"/>
                  </a:cxn>
                  <a:cxn ang="0">
                    <a:pos x="490" y="701"/>
                  </a:cxn>
                  <a:cxn ang="0">
                    <a:pos x="287" y="647"/>
                  </a:cxn>
                  <a:cxn ang="0">
                    <a:pos x="131" y="557"/>
                  </a:cxn>
                  <a:cxn ang="0">
                    <a:pos x="48" y="437"/>
                  </a:cxn>
                  <a:cxn ang="0">
                    <a:pos x="36" y="366"/>
                  </a:cxn>
                  <a:cxn ang="0">
                    <a:pos x="48" y="300"/>
                  </a:cxn>
                  <a:cxn ang="0">
                    <a:pos x="131" y="174"/>
                  </a:cxn>
                  <a:cxn ang="0">
                    <a:pos x="287" y="84"/>
                  </a:cxn>
                  <a:cxn ang="0">
                    <a:pos x="490" y="30"/>
                  </a:cxn>
                  <a:cxn ang="0">
                    <a:pos x="717" y="30"/>
                  </a:cxn>
                  <a:cxn ang="0">
                    <a:pos x="920" y="84"/>
                  </a:cxn>
                  <a:cxn ang="0">
                    <a:pos x="1070" y="174"/>
                  </a:cxn>
                  <a:cxn ang="0">
                    <a:pos x="1153" y="300"/>
                  </a:cxn>
                  <a:cxn ang="0">
                    <a:pos x="1153" y="437"/>
                  </a:cxn>
                  <a:cxn ang="0">
                    <a:pos x="1070" y="557"/>
                  </a:cxn>
                  <a:cxn ang="0">
                    <a:pos x="920" y="647"/>
                  </a:cxn>
                  <a:cxn ang="0">
                    <a:pos x="717" y="701"/>
                  </a:cxn>
                  <a:cxn ang="0">
                    <a:pos x="604" y="707"/>
                  </a:cxn>
                </a:cxnLst>
                <a:rect l="0" t="0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1782" name="Freeform 38"/>
              <p:cNvSpPr>
                <a:spLocks/>
              </p:cNvSpPr>
              <p:nvPr/>
            </p:nvSpPr>
            <p:spPr bwMode="hidden">
              <a:xfrm>
                <a:off x="4128" y="3366"/>
                <a:ext cx="544" cy="737"/>
              </a:xfrm>
              <a:custGeom>
                <a:avLst/>
                <a:gdLst/>
                <a:ahLst/>
                <a:cxnLst>
                  <a:cxn ang="0">
                    <a:pos x="24" y="402"/>
                  </a:cxn>
                  <a:cxn ang="0">
                    <a:pos x="36" y="330"/>
                  </a:cxn>
                  <a:cxn ang="0">
                    <a:pos x="66" y="264"/>
                  </a:cxn>
                  <a:cxn ang="0">
                    <a:pos x="108" y="204"/>
                  </a:cxn>
                  <a:cxn ang="0">
                    <a:pos x="173" y="150"/>
                  </a:cxn>
                  <a:cxn ang="0">
                    <a:pos x="251" y="102"/>
                  </a:cxn>
                  <a:cxn ang="0">
                    <a:pos x="335" y="60"/>
                  </a:cxn>
                  <a:cxn ang="0">
                    <a:pos x="436" y="30"/>
                  </a:cxn>
                  <a:cxn ang="0">
                    <a:pos x="544" y="12"/>
                  </a:cxn>
                  <a:cxn ang="0">
                    <a:pos x="544" y="0"/>
                  </a:cxn>
                  <a:cxn ang="0">
                    <a:pos x="430" y="18"/>
                  </a:cxn>
                  <a:cxn ang="0">
                    <a:pos x="329" y="48"/>
                  </a:cxn>
                  <a:cxn ang="0">
                    <a:pos x="233" y="90"/>
                  </a:cxn>
                  <a:cxn ang="0">
                    <a:pos x="155" y="138"/>
                  </a:cxn>
                  <a:cxn ang="0">
                    <a:pos x="90" y="198"/>
                  </a:cxn>
                  <a:cxn ang="0">
                    <a:pos x="42" y="258"/>
                  </a:cxn>
                  <a:cxn ang="0">
                    <a:pos x="12" y="330"/>
                  </a:cxn>
                  <a:cxn ang="0">
                    <a:pos x="0" y="402"/>
                  </a:cxn>
                  <a:cxn ang="0">
                    <a:pos x="6" y="455"/>
                  </a:cxn>
                  <a:cxn ang="0">
                    <a:pos x="18" y="503"/>
                  </a:cxn>
                  <a:cxn ang="0">
                    <a:pos x="42" y="545"/>
                  </a:cxn>
                  <a:cxn ang="0">
                    <a:pos x="78" y="593"/>
                  </a:cxn>
                  <a:cxn ang="0">
                    <a:pos x="114" y="635"/>
                  </a:cxn>
                  <a:cxn ang="0">
                    <a:pos x="161" y="671"/>
                  </a:cxn>
                  <a:cxn ang="0">
                    <a:pos x="221" y="707"/>
                  </a:cxn>
                  <a:cxn ang="0">
                    <a:pos x="281" y="737"/>
                  </a:cxn>
                  <a:cxn ang="0">
                    <a:pos x="323" y="737"/>
                  </a:cxn>
                  <a:cxn ang="0">
                    <a:pos x="257" y="707"/>
                  </a:cxn>
                  <a:cxn ang="0">
                    <a:pos x="203" y="671"/>
                  </a:cxn>
                  <a:cxn ang="0">
                    <a:pos x="149" y="635"/>
                  </a:cxn>
                  <a:cxn ang="0">
                    <a:pos x="108" y="593"/>
                  </a:cxn>
                  <a:cxn ang="0">
                    <a:pos x="72" y="551"/>
                  </a:cxn>
                  <a:cxn ang="0">
                    <a:pos x="48" y="503"/>
                  </a:cxn>
                  <a:cxn ang="0">
                    <a:pos x="30" y="455"/>
                  </a:cxn>
                  <a:cxn ang="0">
                    <a:pos x="24" y="402"/>
                  </a:cxn>
                  <a:cxn ang="0">
                    <a:pos x="24" y="402"/>
                  </a:cxn>
                </a:cxnLst>
                <a:rect l="0" t="0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1783" name="Freeform 39"/>
              <p:cNvSpPr>
                <a:spLocks/>
              </p:cNvSpPr>
              <p:nvPr/>
            </p:nvSpPr>
            <p:spPr bwMode="hidden">
              <a:xfrm>
                <a:off x="4792" y="3360"/>
                <a:ext cx="609" cy="252"/>
              </a:xfrm>
              <a:custGeom>
                <a:avLst/>
                <a:gdLst/>
                <a:ahLst/>
                <a:cxnLst>
                  <a:cxn ang="0">
                    <a:pos x="12" y="12"/>
                  </a:cxn>
                  <a:cxn ang="0">
                    <a:pos x="113" y="18"/>
                  </a:cxn>
                  <a:cxn ang="0">
                    <a:pos x="203" y="30"/>
                  </a:cxn>
                  <a:cxn ang="0">
                    <a:pos x="292" y="48"/>
                  </a:cxn>
                  <a:cxn ang="0">
                    <a:pos x="376" y="78"/>
                  </a:cxn>
                  <a:cxn ang="0">
                    <a:pos x="448" y="114"/>
                  </a:cxn>
                  <a:cxn ang="0">
                    <a:pos x="514" y="156"/>
                  </a:cxn>
                  <a:cxn ang="0">
                    <a:pos x="567" y="198"/>
                  </a:cxn>
                  <a:cxn ang="0">
                    <a:pos x="609" y="252"/>
                  </a:cxn>
                  <a:cxn ang="0">
                    <a:pos x="609" y="216"/>
                  </a:cxn>
                  <a:cxn ang="0">
                    <a:pos x="561" y="168"/>
                  </a:cxn>
                  <a:cxn ang="0">
                    <a:pos x="502" y="126"/>
                  </a:cxn>
                  <a:cxn ang="0">
                    <a:pos x="436" y="90"/>
                  </a:cxn>
                  <a:cxn ang="0">
                    <a:pos x="364" y="60"/>
                  </a:cxn>
                  <a:cxn ang="0">
                    <a:pos x="286" y="36"/>
                  </a:cxn>
                  <a:cxn ang="0">
                    <a:pos x="197" y="18"/>
                  </a:cxn>
                  <a:cxn ang="0">
                    <a:pos x="107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12"/>
                  </a:cxn>
                  <a:cxn ang="0">
                    <a:pos x="12" y="12"/>
                  </a:cxn>
                  <a:cxn ang="0">
                    <a:pos x="12" y="12"/>
                  </a:cxn>
                </a:cxnLst>
                <a:rect l="0" t="0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1784" name="Freeform 40"/>
              <p:cNvSpPr>
                <a:spLocks/>
              </p:cNvSpPr>
              <p:nvPr/>
            </p:nvSpPr>
            <p:spPr bwMode="hidden">
              <a:xfrm>
                <a:off x="5246" y="4007"/>
                <a:ext cx="72" cy="54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36" y="30"/>
                  </a:cxn>
                  <a:cxn ang="0">
                    <a:pos x="0" y="54"/>
                  </a:cxn>
                  <a:cxn ang="0">
                    <a:pos x="36" y="54"/>
                  </a:cxn>
                  <a:cxn ang="0">
                    <a:pos x="54" y="42"/>
                  </a:cxn>
                  <a:cxn ang="0">
                    <a:pos x="72" y="24"/>
                  </a:cxn>
                  <a:cxn ang="0">
                    <a:pos x="72" y="24"/>
                  </a:cxn>
                  <a:cxn ang="0">
                    <a:pos x="72" y="0"/>
                  </a:cxn>
                  <a:cxn ang="0">
                    <a:pos x="72" y="0"/>
                  </a:cxn>
                </a:cxnLst>
                <a:rect l="0" t="0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1785" name="Freeform 41"/>
              <p:cNvSpPr>
                <a:spLocks/>
              </p:cNvSpPr>
              <p:nvPr/>
            </p:nvSpPr>
            <p:spPr bwMode="hidden">
              <a:xfrm>
                <a:off x="4505" y="4073"/>
                <a:ext cx="705" cy="108"/>
              </a:xfrm>
              <a:custGeom>
                <a:avLst/>
                <a:gdLst/>
                <a:ahLst/>
                <a:cxnLst>
                  <a:cxn ang="0">
                    <a:pos x="299" y="90"/>
                  </a:cxn>
                  <a:cxn ang="0">
                    <a:pos x="221" y="90"/>
                  </a:cxn>
                  <a:cxn ang="0">
                    <a:pos x="143" y="78"/>
                  </a:cxn>
                  <a:cxn ang="0">
                    <a:pos x="0" y="48"/>
                  </a:cxn>
                  <a:cxn ang="0">
                    <a:pos x="0" y="66"/>
                  </a:cxn>
                  <a:cxn ang="0">
                    <a:pos x="143" y="96"/>
                  </a:cxn>
                  <a:cxn ang="0">
                    <a:pos x="221" y="108"/>
                  </a:cxn>
                  <a:cxn ang="0">
                    <a:pos x="299" y="108"/>
                  </a:cxn>
                  <a:cxn ang="0">
                    <a:pos x="412" y="102"/>
                  </a:cxn>
                  <a:cxn ang="0">
                    <a:pos x="520" y="84"/>
                  </a:cxn>
                  <a:cxn ang="0">
                    <a:pos x="615" y="60"/>
                  </a:cxn>
                  <a:cxn ang="0">
                    <a:pos x="705" y="24"/>
                  </a:cxn>
                  <a:cxn ang="0">
                    <a:pos x="705" y="0"/>
                  </a:cxn>
                  <a:cxn ang="0">
                    <a:pos x="615" y="42"/>
                  </a:cxn>
                  <a:cxn ang="0">
                    <a:pos x="520" y="66"/>
                  </a:cxn>
                  <a:cxn ang="0">
                    <a:pos x="412" y="84"/>
                  </a:cxn>
                  <a:cxn ang="0">
                    <a:pos x="299" y="90"/>
                  </a:cxn>
                  <a:cxn ang="0">
                    <a:pos x="299" y="90"/>
                  </a:cxn>
                </a:cxnLst>
                <a:rect l="0" t="0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1786" name="Freeform 42"/>
              <p:cNvSpPr>
                <a:spLocks/>
              </p:cNvSpPr>
              <p:nvPr/>
            </p:nvSpPr>
            <p:spPr bwMode="hidden">
              <a:xfrm>
                <a:off x="5336" y="3654"/>
                <a:ext cx="143" cy="341"/>
              </a:xfrm>
              <a:custGeom>
                <a:avLst/>
                <a:gdLst/>
                <a:ahLst/>
                <a:cxnLst>
                  <a:cxn ang="0">
                    <a:pos x="119" y="114"/>
                  </a:cxn>
                  <a:cxn ang="0">
                    <a:pos x="113" y="173"/>
                  </a:cxn>
                  <a:cxn ang="0">
                    <a:pos x="89" y="239"/>
                  </a:cxn>
                  <a:cxn ang="0">
                    <a:pos x="47" y="293"/>
                  </a:cxn>
                  <a:cxn ang="0">
                    <a:pos x="0" y="341"/>
                  </a:cxn>
                  <a:cxn ang="0">
                    <a:pos x="29" y="341"/>
                  </a:cxn>
                  <a:cxn ang="0">
                    <a:pos x="77" y="287"/>
                  </a:cxn>
                  <a:cxn ang="0">
                    <a:pos x="113" y="233"/>
                  </a:cxn>
                  <a:cxn ang="0">
                    <a:pos x="137" y="173"/>
                  </a:cxn>
                  <a:cxn ang="0">
                    <a:pos x="143" y="114"/>
                  </a:cxn>
                  <a:cxn ang="0">
                    <a:pos x="137" y="60"/>
                  </a:cxn>
                  <a:cxn ang="0">
                    <a:pos x="119" y="0"/>
                  </a:cxn>
                  <a:cxn ang="0">
                    <a:pos x="89" y="0"/>
                  </a:cxn>
                  <a:cxn ang="0">
                    <a:pos x="113" y="60"/>
                  </a:cxn>
                  <a:cxn ang="0">
                    <a:pos x="119" y="114"/>
                  </a:cxn>
                  <a:cxn ang="0">
                    <a:pos x="119" y="114"/>
                  </a:cxn>
                </a:cxnLst>
                <a:rect l="0" t="0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1787" name="Freeform 43"/>
              <p:cNvSpPr>
                <a:spLocks/>
              </p:cNvSpPr>
              <p:nvPr/>
            </p:nvSpPr>
            <p:spPr bwMode="hidden">
              <a:xfrm>
                <a:off x="5061" y="3624"/>
                <a:ext cx="83" cy="90"/>
              </a:xfrm>
              <a:custGeom>
                <a:avLst/>
                <a:gdLst/>
                <a:ahLst/>
                <a:cxnLst>
                  <a:cxn ang="0">
                    <a:pos x="59" y="90"/>
                  </a:cxn>
                  <a:cxn ang="0">
                    <a:pos x="83" y="84"/>
                  </a:cxn>
                  <a:cxn ang="0">
                    <a:pos x="71" y="60"/>
                  </a:cxn>
                  <a:cxn ang="0">
                    <a:pos x="53" y="42"/>
                  </a:cxn>
                  <a:cxn ang="0">
                    <a:pos x="6" y="0"/>
                  </a:cxn>
                  <a:cxn ang="0">
                    <a:pos x="0" y="18"/>
                  </a:cxn>
                  <a:cxn ang="0">
                    <a:pos x="35" y="48"/>
                  </a:cxn>
                  <a:cxn ang="0">
                    <a:pos x="59" y="90"/>
                  </a:cxn>
                  <a:cxn ang="0">
                    <a:pos x="59" y="90"/>
                  </a:cxn>
                </a:cxnLst>
                <a:rect l="0" t="0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1788" name="Freeform 44"/>
              <p:cNvSpPr>
                <a:spLocks/>
              </p:cNvSpPr>
              <p:nvPr/>
            </p:nvSpPr>
            <p:spPr bwMode="hidden">
              <a:xfrm>
                <a:off x="4445" y="3552"/>
                <a:ext cx="717" cy="431"/>
              </a:xfrm>
              <a:custGeom>
                <a:avLst/>
                <a:gdLst/>
                <a:ahLst/>
                <a:cxnLst>
                  <a:cxn ang="0">
                    <a:pos x="693" y="216"/>
                  </a:cxn>
                  <a:cxn ang="0">
                    <a:pos x="687" y="257"/>
                  </a:cxn>
                  <a:cxn ang="0">
                    <a:pos x="669" y="293"/>
                  </a:cxn>
                  <a:cxn ang="0">
                    <a:pos x="633" y="329"/>
                  </a:cxn>
                  <a:cxn ang="0">
                    <a:pos x="598" y="359"/>
                  </a:cxn>
                  <a:cxn ang="0">
                    <a:pos x="544" y="383"/>
                  </a:cxn>
                  <a:cxn ang="0">
                    <a:pos x="490" y="401"/>
                  </a:cxn>
                  <a:cxn ang="0">
                    <a:pos x="424" y="413"/>
                  </a:cxn>
                  <a:cxn ang="0">
                    <a:pos x="359" y="419"/>
                  </a:cxn>
                  <a:cxn ang="0">
                    <a:pos x="293" y="413"/>
                  </a:cxn>
                  <a:cxn ang="0">
                    <a:pos x="227" y="401"/>
                  </a:cxn>
                  <a:cxn ang="0">
                    <a:pos x="173" y="383"/>
                  </a:cxn>
                  <a:cxn ang="0">
                    <a:pos x="119" y="359"/>
                  </a:cxn>
                  <a:cxn ang="0">
                    <a:pos x="84" y="329"/>
                  </a:cxn>
                  <a:cxn ang="0">
                    <a:pos x="48" y="293"/>
                  </a:cxn>
                  <a:cxn ang="0">
                    <a:pos x="30" y="257"/>
                  </a:cxn>
                  <a:cxn ang="0">
                    <a:pos x="24" y="216"/>
                  </a:cxn>
                  <a:cxn ang="0">
                    <a:pos x="30" y="174"/>
                  </a:cxn>
                  <a:cxn ang="0">
                    <a:pos x="48" y="138"/>
                  </a:cxn>
                  <a:cxn ang="0">
                    <a:pos x="84" y="102"/>
                  </a:cxn>
                  <a:cxn ang="0">
                    <a:pos x="119" y="72"/>
                  </a:cxn>
                  <a:cxn ang="0">
                    <a:pos x="173" y="48"/>
                  </a:cxn>
                  <a:cxn ang="0">
                    <a:pos x="227" y="30"/>
                  </a:cxn>
                  <a:cxn ang="0">
                    <a:pos x="293" y="18"/>
                  </a:cxn>
                  <a:cxn ang="0">
                    <a:pos x="359" y="12"/>
                  </a:cxn>
                  <a:cxn ang="0">
                    <a:pos x="418" y="18"/>
                  </a:cxn>
                  <a:cxn ang="0">
                    <a:pos x="478" y="30"/>
                  </a:cxn>
                  <a:cxn ang="0">
                    <a:pos x="532" y="48"/>
                  </a:cxn>
                  <a:cxn ang="0">
                    <a:pos x="580" y="66"/>
                  </a:cxn>
                  <a:cxn ang="0">
                    <a:pos x="586" y="48"/>
                  </a:cxn>
                  <a:cxn ang="0">
                    <a:pos x="478" y="12"/>
                  </a:cxn>
                  <a:cxn ang="0">
                    <a:pos x="418" y="6"/>
                  </a:cxn>
                  <a:cxn ang="0">
                    <a:pos x="359" y="0"/>
                  </a:cxn>
                  <a:cxn ang="0">
                    <a:pos x="287" y="6"/>
                  </a:cxn>
                  <a:cxn ang="0">
                    <a:pos x="221" y="18"/>
                  </a:cxn>
                  <a:cxn ang="0">
                    <a:pos x="161" y="36"/>
                  </a:cxn>
                  <a:cxn ang="0">
                    <a:pos x="107" y="66"/>
                  </a:cxn>
                  <a:cxn ang="0">
                    <a:pos x="60" y="96"/>
                  </a:cxn>
                  <a:cxn ang="0">
                    <a:pos x="30" y="132"/>
                  </a:cxn>
                  <a:cxn ang="0">
                    <a:pos x="6" y="174"/>
                  </a:cxn>
                  <a:cxn ang="0">
                    <a:pos x="0" y="216"/>
                  </a:cxn>
                  <a:cxn ang="0">
                    <a:pos x="6" y="257"/>
                  </a:cxn>
                  <a:cxn ang="0">
                    <a:pos x="30" y="299"/>
                  </a:cxn>
                  <a:cxn ang="0">
                    <a:pos x="60" y="335"/>
                  </a:cxn>
                  <a:cxn ang="0">
                    <a:pos x="107" y="371"/>
                  </a:cxn>
                  <a:cxn ang="0">
                    <a:pos x="161" y="395"/>
                  </a:cxn>
                  <a:cxn ang="0">
                    <a:pos x="221" y="413"/>
                  </a:cxn>
                  <a:cxn ang="0">
                    <a:pos x="287" y="425"/>
                  </a:cxn>
                  <a:cxn ang="0">
                    <a:pos x="359" y="431"/>
                  </a:cxn>
                  <a:cxn ang="0">
                    <a:pos x="430" y="425"/>
                  </a:cxn>
                  <a:cxn ang="0">
                    <a:pos x="496" y="413"/>
                  </a:cxn>
                  <a:cxn ang="0">
                    <a:pos x="562" y="395"/>
                  </a:cxn>
                  <a:cxn ang="0">
                    <a:pos x="610" y="371"/>
                  </a:cxn>
                  <a:cxn ang="0">
                    <a:pos x="657" y="335"/>
                  </a:cxn>
                  <a:cxn ang="0">
                    <a:pos x="687" y="299"/>
                  </a:cxn>
                  <a:cxn ang="0">
                    <a:pos x="711" y="257"/>
                  </a:cxn>
                  <a:cxn ang="0">
                    <a:pos x="717" y="216"/>
                  </a:cxn>
                  <a:cxn ang="0">
                    <a:pos x="717" y="204"/>
                  </a:cxn>
                  <a:cxn ang="0">
                    <a:pos x="711" y="192"/>
                  </a:cxn>
                  <a:cxn ang="0">
                    <a:pos x="687" y="198"/>
                  </a:cxn>
                  <a:cxn ang="0">
                    <a:pos x="693" y="210"/>
                  </a:cxn>
                  <a:cxn ang="0">
                    <a:pos x="693" y="216"/>
                  </a:cxn>
                  <a:cxn ang="0">
                    <a:pos x="693" y="216"/>
                  </a:cxn>
                </a:cxnLst>
                <a:rect l="0" t="0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1789" name="Freeform 45"/>
              <p:cNvSpPr>
                <a:spLocks/>
              </p:cNvSpPr>
              <p:nvPr/>
            </p:nvSpPr>
            <p:spPr bwMode="hidden">
              <a:xfrm>
                <a:off x="4349" y="3510"/>
                <a:ext cx="909" cy="533"/>
              </a:xfrm>
              <a:custGeom>
                <a:avLst/>
                <a:gdLst/>
                <a:ahLst/>
                <a:cxnLst>
                  <a:cxn ang="0">
                    <a:pos x="616" y="0"/>
                  </a:cxn>
                  <a:cxn ang="0">
                    <a:pos x="616" y="18"/>
                  </a:cxn>
                  <a:cxn ang="0">
                    <a:pos x="724" y="60"/>
                  </a:cxn>
                  <a:cxn ang="0">
                    <a:pos x="765" y="84"/>
                  </a:cxn>
                  <a:cxn ang="0">
                    <a:pos x="807" y="114"/>
                  </a:cxn>
                  <a:cxn ang="0">
                    <a:pos x="837" y="144"/>
                  </a:cxn>
                  <a:cxn ang="0">
                    <a:pos x="861" y="180"/>
                  </a:cxn>
                  <a:cxn ang="0">
                    <a:pos x="873" y="216"/>
                  </a:cxn>
                  <a:cxn ang="0">
                    <a:pos x="879" y="258"/>
                  </a:cxn>
                  <a:cxn ang="0">
                    <a:pos x="873" y="311"/>
                  </a:cxn>
                  <a:cxn ang="0">
                    <a:pos x="843" y="359"/>
                  </a:cxn>
                  <a:cxn ang="0">
                    <a:pos x="807" y="401"/>
                  </a:cxn>
                  <a:cxn ang="0">
                    <a:pos x="753" y="443"/>
                  </a:cxn>
                  <a:cxn ang="0">
                    <a:pos x="694" y="473"/>
                  </a:cxn>
                  <a:cxn ang="0">
                    <a:pos x="622" y="497"/>
                  </a:cxn>
                  <a:cxn ang="0">
                    <a:pos x="538" y="509"/>
                  </a:cxn>
                  <a:cxn ang="0">
                    <a:pos x="455" y="515"/>
                  </a:cxn>
                  <a:cxn ang="0">
                    <a:pos x="371" y="509"/>
                  </a:cxn>
                  <a:cxn ang="0">
                    <a:pos x="287" y="497"/>
                  </a:cxn>
                  <a:cxn ang="0">
                    <a:pos x="215" y="473"/>
                  </a:cxn>
                  <a:cxn ang="0">
                    <a:pos x="156" y="443"/>
                  </a:cxn>
                  <a:cxn ang="0">
                    <a:pos x="102" y="401"/>
                  </a:cxn>
                  <a:cxn ang="0">
                    <a:pos x="66" y="359"/>
                  </a:cxn>
                  <a:cxn ang="0">
                    <a:pos x="36" y="311"/>
                  </a:cxn>
                  <a:cxn ang="0">
                    <a:pos x="30" y="258"/>
                  </a:cxn>
                  <a:cxn ang="0">
                    <a:pos x="36" y="222"/>
                  </a:cxn>
                  <a:cxn ang="0">
                    <a:pos x="48" y="186"/>
                  </a:cxn>
                  <a:cxn ang="0">
                    <a:pos x="66" y="156"/>
                  </a:cxn>
                  <a:cxn ang="0">
                    <a:pos x="90" y="126"/>
                  </a:cxn>
                  <a:cxn ang="0">
                    <a:pos x="66" y="114"/>
                  </a:cxn>
                  <a:cxn ang="0">
                    <a:pos x="36" y="144"/>
                  </a:cxn>
                  <a:cxn ang="0">
                    <a:pos x="18" y="180"/>
                  </a:cxn>
                  <a:cxn ang="0">
                    <a:pos x="6" y="216"/>
                  </a:cxn>
                  <a:cxn ang="0">
                    <a:pos x="0" y="258"/>
                  </a:cxn>
                  <a:cxn ang="0">
                    <a:pos x="12" y="311"/>
                  </a:cxn>
                  <a:cxn ang="0">
                    <a:pos x="36" y="365"/>
                  </a:cxn>
                  <a:cxn ang="0">
                    <a:pos x="78" y="413"/>
                  </a:cxn>
                  <a:cxn ang="0">
                    <a:pos x="132" y="449"/>
                  </a:cxn>
                  <a:cxn ang="0">
                    <a:pos x="203" y="485"/>
                  </a:cxn>
                  <a:cxn ang="0">
                    <a:pos x="275" y="509"/>
                  </a:cxn>
                  <a:cxn ang="0">
                    <a:pos x="365" y="527"/>
                  </a:cxn>
                  <a:cxn ang="0">
                    <a:pos x="455" y="533"/>
                  </a:cxn>
                  <a:cxn ang="0">
                    <a:pos x="544" y="527"/>
                  </a:cxn>
                  <a:cxn ang="0">
                    <a:pos x="634" y="509"/>
                  </a:cxn>
                  <a:cxn ang="0">
                    <a:pos x="712" y="485"/>
                  </a:cxn>
                  <a:cxn ang="0">
                    <a:pos x="777" y="449"/>
                  </a:cxn>
                  <a:cxn ang="0">
                    <a:pos x="831" y="413"/>
                  </a:cxn>
                  <a:cxn ang="0">
                    <a:pos x="873" y="365"/>
                  </a:cxn>
                  <a:cxn ang="0">
                    <a:pos x="897" y="311"/>
                  </a:cxn>
                  <a:cxn ang="0">
                    <a:pos x="909" y="258"/>
                  </a:cxn>
                  <a:cxn ang="0">
                    <a:pos x="903" y="216"/>
                  </a:cxn>
                  <a:cxn ang="0">
                    <a:pos x="885" y="174"/>
                  </a:cxn>
                  <a:cxn ang="0">
                    <a:pos x="861" y="132"/>
                  </a:cxn>
                  <a:cxn ang="0">
                    <a:pos x="825" y="102"/>
                  </a:cxn>
                  <a:cxn ang="0">
                    <a:pos x="783" y="66"/>
                  </a:cxn>
                  <a:cxn ang="0">
                    <a:pos x="735" y="42"/>
                  </a:cxn>
                  <a:cxn ang="0">
                    <a:pos x="616" y="0"/>
                  </a:cxn>
                  <a:cxn ang="0">
                    <a:pos x="616" y="0"/>
                  </a:cxn>
                </a:cxnLst>
                <a:rect l="0" t="0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1790" name="Freeform 46"/>
              <p:cNvSpPr>
                <a:spLocks/>
              </p:cNvSpPr>
              <p:nvPr/>
            </p:nvSpPr>
            <p:spPr bwMode="hidden">
              <a:xfrm>
                <a:off x="4564" y="3492"/>
                <a:ext cx="365" cy="66"/>
              </a:xfrm>
              <a:custGeom>
                <a:avLst/>
                <a:gdLst/>
                <a:ahLst/>
                <a:cxnLst>
                  <a:cxn ang="0">
                    <a:pos x="240" y="18"/>
                  </a:cxn>
                  <a:cxn ang="0">
                    <a:pos x="299" y="24"/>
                  </a:cxn>
                  <a:cxn ang="0">
                    <a:pos x="359" y="30"/>
                  </a:cxn>
                  <a:cxn ang="0">
                    <a:pos x="365" y="12"/>
                  </a:cxn>
                  <a:cxn ang="0">
                    <a:pos x="305" y="6"/>
                  </a:cxn>
                  <a:cxn ang="0">
                    <a:pos x="240" y="0"/>
                  </a:cxn>
                  <a:cxn ang="0">
                    <a:pos x="174" y="6"/>
                  </a:cxn>
                  <a:cxn ang="0">
                    <a:pos x="114" y="12"/>
                  </a:cxn>
                  <a:cxn ang="0">
                    <a:pos x="0" y="42"/>
                  </a:cxn>
                  <a:cxn ang="0">
                    <a:pos x="0" y="66"/>
                  </a:cxn>
                  <a:cxn ang="0">
                    <a:pos x="54" y="48"/>
                  </a:cxn>
                  <a:cxn ang="0">
                    <a:pos x="114" y="30"/>
                  </a:cxn>
                  <a:cxn ang="0">
                    <a:pos x="174" y="24"/>
                  </a:cxn>
                  <a:cxn ang="0">
                    <a:pos x="240" y="18"/>
                  </a:cxn>
                  <a:cxn ang="0">
                    <a:pos x="240" y="18"/>
                  </a:cxn>
                </a:cxnLst>
                <a:rect l="0" t="0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1791" name="Freeform 47"/>
              <p:cNvSpPr>
                <a:spLocks/>
              </p:cNvSpPr>
              <p:nvPr/>
            </p:nvSpPr>
            <p:spPr bwMode="hidden">
              <a:xfrm>
                <a:off x="4463" y="3558"/>
                <a:ext cx="66" cy="48"/>
              </a:xfrm>
              <a:custGeom>
                <a:avLst/>
                <a:gdLst/>
                <a:ahLst/>
                <a:cxnLst>
                  <a:cxn ang="0">
                    <a:pos x="66" y="18"/>
                  </a:cxn>
                  <a:cxn ang="0">
                    <a:pos x="48" y="0"/>
                  </a:cxn>
                  <a:cxn ang="0">
                    <a:pos x="24" y="12"/>
                  </a:cxn>
                  <a:cxn ang="0">
                    <a:pos x="0" y="30"/>
                  </a:cxn>
                  <a:cxn ang="0">
                    <a:pos x="12" y="48"/>
                  </a:cxn>
                  <a:cxn ang="0">
                    <a:pos x="42" y="30"/>
                  </a:cxn>
                  <a:cxn ang="0">
                    <a:pos x="66" y="18"/>
                  </a:cxn>
                  <a:cxn ang="0">
                    <a:pos x="66" y="18"/>
                  </a:cxn>
                </a:cxnLst>
                <a:rect l="0" t="0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1792" name="Oval 48"/>
              <p:cNvSpPr>
                <a:spLocks noChangeArrowheads="1"/>
              </p:cNvSpPr>
              <p:nvPr/>
            </p:nvSpPr>
            <p:spPr bwMode="hidden">
              <a:xfrm>
                <a:off x="4546" y="3608"/>
                <a:ext cx="518" cy="31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1793" name="Oval 49"/>
              <p:cNvSpPr>
                <a:spLocks noChangeArrowheads="1"/>
              </p:cNvSpPr>
              <p:nvPr/>
            </p:nvSpPr>
            <p:spPr bwMode="hidden">
              <a:xfrm>
                <a:off x="4578" y="3630"/>
                <a:ext cx="446" cy="27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1794" name="Oval 50"/>
              <p:cNvSpPr>
                <a:spLocks noChangeArrowheads="1"/>
              </p:cNvSpPr>
              <p:nvPr/>
            </p:nvSpPr>
            <p:spPr bwMode="hidden">
              <a:xfrm>
                <a:off x="4610" y="3650"/>
                <a:ext cx="386" cy="233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1795" name="Oval 51"/>
              <p:cNvSpPr>
                <a:spLocks noChangeArrowheads="1"/>
              </p:cNvSpPr>
              <p:nvPr/>
            </p:nvSpPr>
            <p:spPr bwMode="hidden">
              <a:xfrm>
                <a:off x="4654" y="3678"/>
                <a:ext cx="298" cy="1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1796" name="Oval 52"/>
              <p:cNvSpPr>
                <a:spLocks noChangeArrowheads="1"/>
              </p:cNvSpPr>
              <p:nvPr/>
            </p:nvSpPr>
            <p:spPr bwMode="hidden">
              <a:xfrm>
                <a:off x="4690" y="3698"/>
                <a:ext cx="222" cy="139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1797" name="Oval 53"/>
              <p:cNvSpPr>
                <a:spLocks noChangeArrowheads="1"/>
              </p:cNvSpPr>
              <p:nvPr/>
            </p:nvSpPr>
            <p:spPr bwMode="hidden">
              <a:xfrm>
                <a:off x="4738" y="3728"/>
                <a:ext cx="126" cy="8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grpSp>
          <p:nvGrpSpPr>
            <p:cNvPr id="3085" name="Group 54"/>
            <p:cNvGrpSpPr>
              <a:grpSpLocks/>
            </p:cNvGrpSpPr>
            <p:nvPr userDrawn="1"/>
          </p:nvGrpSpPr>
          <p:grpSpPr bwMode="auto">
            <a:xfrm>
              <a:off x="5280" y="3024"/>
              <a:ext cx="425" cy="258"/>
              <a:chOff x="5280" y="3024"/>
              <a:chExt cx="425" cy="258"/>
            </a:xfrm>
          </p:grpSpPr>
          <p:sp>
            <p:nvSpPr>
              <p:cNvPr id="31799" name="Freeform 55"/>
              <p:cNvSpPr>
                <a:spLocks/>
              </p:cNvSpPr>
              <p:nvPr/>
            </p:nvSpPr>
            <p:spPr bwMode="hidden">
              <a:xfrm>
                <a:off x="5280" y="3186"/>
                <a:ext cx="383" cy="96"/>
              </a:xfrm>
              <a:custGeom>
                <a:avLst/>
                <a:gdLst/>
                <a:ahLst/>
                <a:cxnLst>
                  <a:cxn ang="0">
                    <a:pos x="209" y="96"/>
                  </a:cxn>
                  <a:cxn ang="0">
                    <a:pos x="143" y="90"/>
                  </a:cxn>
                  <a:cxn ang="0">
                    <a:pos x="83" y="66"/>
                  </a:cxn>
                  <a:cxn ang="0">
                    <a:pos x="35" y="36"/>
                  </a:cxn>
                  <a:cxn ang="0">
                    <a:pos x="6" y="0"/>
                  </a:cxn>
                  <a:cxn ang="0">
                    <a:pos x="0" y="6"/>
                  </a:cxn>
                  <a:cxn ang="0">
                    <a:pos x="29" y="42"/>
                  </a:cxn>
                  <a:cxn ang="0">
                    <a:pos x="77" y="72"/>
                  </a:cxn>
                  <a:cxn ang="0">
                    <a:pos x="137" y="90"/>
                  </a:cxn>
                  <a:cxn ang="0">
                    <a:pos x="209" y="96"/>
                  </a:cxn>
                  <a:cxn ang="0">
                    <a:pos x="263" y="90"/>
                  </a:cxn>
                  <a:cxn ang="0">
                    <a:pos x="311" y="84"/>
                  </a:cxn>
                  <a:cxn ang="0">
                    <a:pos x="352" y="66"/>
                  </a:cxn>
                  <a:cxn ang="0">
                    <a:pos x="382" y="42"/>
                  </a:cxn>
                  <a:cxn ang="0">
                    <a:pos x="376" y="42"/>
                  </a:cxn>
                  <a:cxn ang="0">
                    <a:pos x="346" y="66"/>
                  </a:cxn>
                  <a:cxn ang="0">
                    <a:pos x="305" y="78"/>
                  </a:cxn>
                  <a:cxn ang="0">
                    <a:pos x="263" y="90"/>
                  </a:cxn>
                  <a:cxn ang="0">
                    <a:pos x="209" y="96"/>
                  </a:cxn>
                  <a:cxn ang="0">
                    <a:pos x="209" y="96"/>
                  </a:cxn>
                </a:cxnLst>
                <a:rect l="0" t="0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1800" name="Freeform 56"/>
              <p:cNvSpPr>
                <a:spLocks/>
              </p:cNvSpPr>
              <p:nvPr/>
            </p:nvSpPr>
            <p:spPr bwMode="hidden">
              <a:xfrm>
                <a:off x="5315" y="3024"/>
                <a:ext cx="258" cy="54"/>
              </a:xfrm>
              <a:custGeom>
                <a:avLst/>
                <a:gdLst/>
                <a:ahLst/>
                <a:cxnLst>
                  <a:cxn ang="0">
                    <a:pos x="174" y="0"/>
                  </a:cxn>
                  <a:cxn ang="0">
                    <a:pos x="216" y="6"/>
                  </a:cxn>
                  <a:cxn ang="0">
                    <a:pos x="258" y="12"/>
                  </a:cxn>
                  <a:cxn ang="0">
                    <a:pos x="252" y="6"/>
                  </a:cxn>
                  <a:cxn ang="0">
                    <a:pos x="216" y="0"/>
                  </a:cxn>
                  <a:cxn ang="0">
                    <a:pos x="174" y="0"/>
                  </a:cxn>
                  <a:cxn ang="0">
                    <a:pos x="120" y="6"/>
                  </a:cxn>
                  <a:cxn ang="0">
                    <a:pos x="78" y="12"/>
                  </a:cxn>
                  <a:cxn ang="0">
                    <a:pos x="36" y="30"/>
                  </a:cxn>
                  <a:cxn ang="0">
                    <a:pos x="0" y="48"/>
                  </a:cxn>
                  <a:cxn ang="0">
                    <a:pos x="6" y="54"/>
                  </a:cxn>
                  <a:cxn ang="0">
                    <a:pos x="36" y="36"/>
                  </a:cxn>
                  <a:cxn ang="0">
                    <a:pos x="78" y="18"/>
                  </a:cxn>
                  <a:cxn ang="0">
                    <a:pos x="120" y="6"/>
                  </a:cxn>
                  <a:cxn ang="0">
                    <a:pos x="174" y="0"/>
                  </a:cxn>
                  <a:cxn ang="0">
                    <a:pos x="174" y="0"/>
                  </a:cxn>
                </a:cxnLst>
                <a:rect l="0" t="0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1801" name="Freeform 57"/>
              <p:cNvSpPr>
                <a:spLocks/>
              </p:cNvSpPr>
              <p:nvPr/>
            </p:nvSpPr>
            <p:spPr bwMode="hidden">
              <a:xfrm>
                <a:off x="5645" y="3066"/>
                <a:ext cx="60" cy="156"/>
              </a:xfrm>
              <a:custGeom>
                <a:avLst/>
                <a:gdLst/>
                <a:ahLst/>
                <a:cxnLst>
                  <a:cxn ang="0">
                    <a:pos x="54" y="90"/>
                  </a:cxn>
                  <a:cxn ang="0">
                    <a:pos x="48" y="126"/>
                  </a:cxn>
                  <a:cxn ang="0">
                    <a:pos x="24" y="156"/>
                  </a:cxn>
                  <a:cxn ang="0">
                    <a:pos x="30" y="156"/>
                  </a:cxn>
                  <a:cxn ang="0">
                    <a:pos x="54" y="126"/>
                  </a:cxn>
                  <a:cxn ang="0">
                    <a:pos x="60" y="90"/>
                  </a:cxn>
                  <a:cxn ang="0">
                    <a:pos x="54" y="66"/>
                  </a:cxn>
                  <a:cxn ang="0">
                    <a:pos x="48" y="42"/>
                  </a:cxn>
                  <a:cxn ang="0">
                    <a:pos x="30" y="18"/>
                  </a:cxn>
                  <a:cxn ang="0">
                    <a:pos x="6" y="0"/>
                  </a:cxn>
                  <a:cxn ang="0">
                    <a:pos x="0" y="6"/>
                  </a:cxn>
                  <a:cxn ang="0">
                    <a:pos x="24" y="24"/>
                  </a:cxn>
                  <a:cxn ang="0">
                    <a:pos x="42" y="42"/>
                  </a:cxn>
                  <a:cxn ang="0">
                    <a:pos x="48" y="66"/>
                  </a:cxn>
                  <a:cxn ang="0">
                    <a:pos x="54" y="90"/>
                  </a:cxn>
                  <a:cxn ang="0">
                    <a:pos x="54" y="90"/>
                  </a:cxn>
                </a:cxnLst>
                <a:rect l="0" t="0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1802" name="Freeform 58"/>
              <p:cNvSpPr>
                <a:spLocks/>
              </p:cNvSpPr>
              <p:nvPr/>
            </p:nvSpPr>
            <p:spPr bwMode="hidden">
              <a:xfrm>
                <a:off x="5375" y="3246"/>
                <a:ext cx="192" cy="18"/>
              </a:xfrm>
              <a:custGeom>
                <a:avLst/>
                <a:gdLst/>
                <a:ahLst/>
                <a:cxnLst>
                  <a:cxn ang="0">
                    <a:pos x="114" y="12"/>
                  </a:cxn>
                  <a:cxn ang="0">
                    <a:pos x="72" y="6"/>
                  </a:cxn>
                  <a:cxn ang="0">
                    <a:pos x="30" y="0"/>
                  </a:cxn>
                  <a:cxn ang="0">
                    <a:pos x="0" y="0"/>
                  </a:cxn>
                  <a:cxn ang="0">
                    <a:pos x="54" y="12"/>
                  </a:cxn>
                  <a:cxn ang="0">
                    <a:pos x="114" y="18"/>
                  </a:cxn>
                  <a:cxn ang="0">
                    <a:pos x="156" y="18"/>
                  </a:cxn>
                  <a:cxn ang="0">
                    <a:pos x="192" y="12"/>
                  </a:cxn>
                  <a:cxn ang="0">
                    <a:pos x="186" y="0"/>
                  </a:cxn>
                  <a:cxn ang="0">
                    <a:pos x="150" y="6"/>
                  </a:cxn>
                  <a:cxn ang="0">
                    <a:pos x="114" y="12"/>
                  </a:cxn>
                  <a:cxn ang="0">
                    <a:pos x="114" y="12"/>
                  </a:cxn>
                </a:cxnLst>
                <a:rect l="0" t="0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1803" name="Freeform 59"/>
              <p:cNvSpPr>
                <a:spLocks/>
              </p:cNvSpPr>
              <p:nvPr/>
            </p:nvSpPr>
            <p:spPr bwMode="hidden">
              <a:xfrm>
                <a:off x="5304" y="3042"/>
                <a:ext cx="161" cy="186"/>
              </a:xfrm>
              <a:custGeom>
                <a:avLst/>
                <a:gdLst/>
                <a:ahLst/>
                <a:cxnLst>
                  <a:cxn ang="0">
                    <a:pos x="11" y="114"/>
                  </a:cxn>
                  <a:cxn ang="0">
                    <a:pos x="17" y="96"/>
                  </a:cxn>
                  <a:cxn ang="0">
                    <a:pos x="23" y="78"/>
                  </a:cxn>
                  <a:cxn ang="0">
                    <a:pos x="53" y="42"/>
                  </a:cxn>
                  <a:cxn ang="0">
                    <a:pos x="101" y="18"/>
                  </a:cxn>
                  <a:cxn ang="0">
                    <a:pos x="155" y="6"/>
                  </a:cxn>
                  <a:cxn ang="0">
                    <a:pos x="161" y="0"/>
                  </a:cxn>
                  <a:cxn ang="0">
                    <a:pos x="95" y="12"/>
                  </a:cxn>
                  <a:cxn ang="0">
                    <a:pos x="47" y="36"/>
                  </a:cxn>
                  <a:cxn ang="0">
                    <a:pos x="11" y="72"/>
                  </a:cxn>
                  <a:cxn ang="0">
                    <a:pos x="5" y="90"/>
                  </a:cxn>
                  <a:cxn ang="0">
                    <a:pos x="0" y="114"/>
                  </a:cxn>
                  <a:cxn ang="0">
                    <a:pos x="11" y="150"/>
                  </a:cxn>
                  <a:cxn ang="0">
                    <a:pos x="23" y="168"/>
                  </a:cxn>
                  <a:cxn ang="0">
                    <a:pos x="41" y="186"/>
                  </a:cxn>
                  <a:cxn ang="0">
                    <a:pos x="65" y="186"/>
                  </a:cxn>
                  <a:cxn ang="0">
                    <a:pos x="41" y="168"/>
                  </a:cxn>
                  <a:cxn ang="0">
                    <a:pos x="23" y="150"/>
                  </a:cxn>
                  <a:cxn ang="0">
                    <a:pos x="17" y="132"/>
                  </a:cxn>
                  <a:cxn ang="0">
                    <a:pos x="11" y="114"/>
                  </a:cxn>
                  <a:cxn ang="0">
                    <a:pos x="11" y="114"/>
                  </a:cxn>
                </a:cxnLst>
                <a:rect l="0" t="0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1804" name="Freeform 60"/>
              <p:cNvSpPr>
                <a:spLocks/>
              </p:cNvSpPr>
              <p:nvPr/>
            </p:nvSpPr>
            <p:spPr bwMode="hidden">
              <a:xfrm>
                <a:off x="5489" y="3042"/>
                <a:ext cx="186" cy="210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66" y="12"/>
                  </a:cxn>
                  <a:cxn ang="0">
                    <a:pos x="119" y="36"/>
                  </a:cxn>
                  <a:cxn ang="0">
                    <a:pos x="155" y="72"/>
                  </a:cxn>
                  <a:cxn ang="0">
                    <a:pos x="161" y="90"/>
                  </a:cxn>
                  <a:cxn ang="0">
                    <a:pos x="167" y="114"/>
                  </a:cxn>
                  <a:cxn ang="0">
                    <a:pos x="161" y="138"/>
                  </a:cxn>
                  <a:cxn ang="0">
                    <a:pos x="149" y="162"/>
                  </a:cxn>
                  <a:cxn ang="0">
                    <a:pos x="119" y="180"/>
                  </a:cxn>
                  <a:cxn ang="0">
                    <a:pos x="90" y="198"/>
                  </a:cxn>
                  <a:cxn ang="0">
                    <a:pos x="96" y="210"/>
                  </a:cxn>
                  <a:cxn ang="0">
                    <a:pos x="131" y="192"/>
                  </a:cxn>
                  <a:cxn ang="0">
                    <a:pos x="161" y="168"/>
                  </a:cxn>
                  <a:cxn ang="0">
                    <a:pos x="179" y="144"/>
                  </a:cxn>
                  <a:cxn ang="0">
                    <a:pos x="185" y="114"/>
                  </a:cxn>
                  <a:cxn ang="0">
                    <a:pos x="179" y="90"/>
                  </a:cxn>
                  <a:cxn ang="0">
                    <a:pos x="173" y="66"/>
                  </a:cxn>
                  <a:cxn ang="0">
                    <a:pos x="155" y="48"/>
                  </a:cxn>
                  <a:cxn ang="0">
                    <a:pos x="131" y="30"/>
                  </a:cxn>
                  <a:cxn ang="0">
                    <a:pos x="72" y="6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0" y="6"/>
                  </a:cxn>
                </a:cxnLst>
                <a:rect l="0" t="0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1805" name="Freeform 61"/>
              <p:cNvSpPr>
                <a:spLocks noEditPoints="1"/>
              </p:cNvSpPr>
              <p:nvPr/>
            </p:nvSpPr>
            <p:spPr bwMode="hidden">
              <a:xfrm>
                <a:off x="5345" y="3058"/>
                <a:ext cx="299" cy="186"/>
              </a:xfrm>
              <a:custGeom>
                <a:avLst/>
                <a:gdLst/>
                <a:ahLst/>
                <a:cxnLst>
                  <a:cxn ang="0">
                    <a:pos x="150" y="0"/>
                  </a:cxn>
                  <a:cxn ang="0">
                    <a:pos x="90" y="6"/>
                  </a:cxn>
                  <a:cxn ang="0">
                    <a:pos x="42" y="30"/>
                  </a:cxn>
                  <a:cxn ang="0">
                    <a:pos x="12" y="54"/>
                  </a:cxn>
                  <a:cxn ang="0">
                    <a:pos x="6" y="72"/>
                  </a:cxn>
                  <a:cxn ang="0">
                    <a:pos x="0" y="90"/>
                  </a:cxn>
                  <a:cxn ang="0">
                    <a:pos x="6" y="108"/>
                  </a:cxn>
                  <a:cxn ang="0">
                    <a:pos x="12" y="126"/>
                  </a:cxn>
                  <a:cxn ang="0">
                    <a:pos x="42" y="156"/>
                  </a:cxn>
                  <a:cxn ang="0">
                    <a:pos x="90" y="180"/>
                  </a:cxn>
                  <a:cxn ang="0">
                    <a:pos x="150" y="186"/>
                  </a:cxn>
                  <a:cxn ang="0">
                    <a:pos x="209" y="180"/>
                  </a:cxn>
                  <a:cxn ang="0">
                    <a:pos x="257" y="156"/>
                  </a:cxn>
                  <a:cxn ang="0">
                    <a:pos x="287" y="126"/>
                  </a:cxn>
                  <a:cxn ang="0">
                    <a:pos x="299" y="108"/>
                  </a:cxn>
                  <a:cxn ang="0">
                    <a:pos x="299" y="90"/>
                  </a:cxn>
                  <a:cxn ang="0">
                    <a:pos x="299" y="72"/>
                  </a:cxn>
                  <a:cxn ang="0">
                    <a:pos x="287" y="54"/>
                  </a:cxn>
                  <a:cxn ang="0">
                    <a:pos x="257" y="30"/>
                  </a:cxn>
                  <a:cxn ang="0">
                    <a:pos x="209" y="6"/>
                  </a:cxn>
                  <a:cxn ang="0">
                    <a:pos x="150" y="0"/>
                  </a:cxn>
                  <a:cxn ang="0">
                    <a:pos x="150" y="0"/>
                  </a:cxn>
                  <a:cxn ang="0">
                    <a:pos x="150" y="180"/>
                  </a:cxn>
                  <a:cxn ang="0">
                    <a:pos x="96" y="174"/>
                  </a:cxn>
                  <a:cxn ang="0">
                    <a:pos x="48" y="156"/>
                  </a:cxn>
                  <a:cxn ang="0">
                    <a:pos x="18" y="126"/>
                  </a:cxn>
                  <a:cxn ang="0">
                    <a:pos x="12" y="108"/>
                  </a:cxn>
                  <a:cxn ang="0">
                    <a:pos x="6" y="90"/>
                  </a:cxn>
                  <a:cxn ang="0">
                    <a:pos x="12" y="72"/>
                  </a:cxn>
                  <a:cxn ang="0">
                    <a:pos x="18" y="54"/>
                  </a:cxn>
                  <a:cxn ang="0">
                    <a:pos x="48" y="30"/>
                  </a:cxn>
                  <a:cxn ang="0">
                    <a:pos x="96" y="12"/>
                  </a:cxn>
                  <a:cxn ang="0">
                    <a:pos x="150" y="6"/>
                  </a:cxn>
                  <a:cxn ang="0">
                    <a:pos x="203" y="12"/>
                  </a:cxn>
                  <a:cxn ang="0">
                    <a:pos x="251" y="30"/>
                  </a:cxn>
                  <a:cxn ang="0">
                    <a:pos x="281" y="54"/>
                  </a:cxn>
                  <a:cxn ang="0">
                    <a:pos x="293" y="72"/>
                  </a:cxn>
                  <a:cxn ang="0">
                    <a:pos x="293" y="90"/>
                  </a:cxn>
                  <a:cxn ang="0">
                    <a:pos x="293" y="108"/>
                  </a:cxn>
                  <a:cxn ang="0">
                    <a:pos x="281" y="126"/>
                  </a:cxn>
                  <a:cxn ang="0">
                    <a:pos x="251" y="156"/>
                  </a:cxn>
                  <a:cxn ang="0">
                    <a:pos x="203" y="174"/>
                  </a:cxn>
                  <a:cxn ang="0">
                    <a:pos x="150" y="180"/>
                  </a:cxn>
                  <a:cxn ang="0">
                    <a:pos x="150" y="180"/>
                  </a:cxn>
                </a:cxnLst>
                <a:rect l="0" t="0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grpSp>
            <p:nvGrpSpPr>
              <p:cNvPr id="3093" name="Group 62"/>
              <p:cNvGrpSpPr>
                <a:grpSpLocks/>
              </p:cNvGrpSpPr>
              <p:nvPr/>
            </p:nvGrpSpPr>
            <p:grpSpPr bwMode="auto">
              <a:xfrm>
                <a:off x="5381" y="3085"/>
                <a:ext cx="227" cy="132"/>
                <a:chOff x="5381" y="3085"/>
                <a:chExt cx="227" cy="132"/>
              </a:xfrm>
            </p:grpSpPr>
            <p:sp>
              <p:nvSpPr>
                <p:cNvPr id="31807" name="Oval 63"/>
                <p:cNvSpPr>
                  <a:spLocks noChangeArrowheads="1"/>
                </p:cNvSpPr>
                <p:nvPr userDrawn="1"/>
              </p:nvSpPr>
              <p:spPr bwMode="hidden">
                <a:xfrm>
                  <a:off x="5381" y="3085"/>
                  <a:ext cx="227" cy="13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31808" name="Oval 64"/>
                <p:cNvSpPr>
                  <a:spLocks noChangeArrowheads="1"/>
                </p:cNvSpPr>
                <p:nvPr userDrawn="1"/>
              </p:nvSpPr>
              <p:spPr bwMode="hidden">
                <a:xfrm>
                  <a:off x="5403" y="3099"/>
                  <a:ext cx="182" cy="10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31809" name="Oval 65"/>
                <p:cNvSpPr>
                  <a:spLocks noChangeArrowheads="1"/>
                </p:cNvSpPr>
                <p:nvPr userDrawn="1"/>
              </p:nvSpPr>
              <p:spPr bwMode="hidden">
                <a:xfrm>
                  <a:off x="5431" y="3109"/>
                  <a:ext cx="125" cy="8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31810" name="Oval 66"/>
                <p:cNvSpPr>
                  <a:spLocks noChangeArrowheads="1"/>
                </p:cNvSpPr>
                <p:nvPr userDrawn="1"/>
              </p:nvSpPr>
              <p:spPr bwMode="hidden">
                <a:xfrm>
                  <a:off x="5458" y="3125"/>
                  <a:ext cx="73" cy="4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</p:grpSp>
        </p:grpSp>
      </p:grpSp>
      <p:sp>
        <p:nvSpPr>
          <p:cNvPr id="31811" name="Rectangle 67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1812" name="Rectangle 6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1813" name="Rectangle 6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1814" name="Rectangle 7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1815" name="Rectangle 7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1FA158DB-8F3B-4FE5-BA69-E4A756CDDF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95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Ø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50000"/>
        <a:buFont typeface="Wingdings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0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4.jpeg"/><Relationship Id="rId5" Type="http://schemas.openxmlformats.org/officeDocument/2006/relationships/image" Target="../media/image12.png"/><Relationship Id="rId4" Type="http://schemas.openxmlformats.org/officeDocument/2006/relationships/oleObject" Target="../embeddings/oleObject1.bin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cs.illinois.edu/htsf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772400" cy="1470025"/>
          </a:xfrm>
        </p:spPr>
        <p:txBody>
          <a:bodyPr/>
          <a:lstStyle/>
          <a:p>
            <a:pPr eaLnBrk="1" hangingPunct="1">
              <a:defRPr/>
            </a:pPr>
            <a:r>
              <a:rPr lang="en-US" sz="4800" dirty="0" smtClean="0"/>
              <a:t>High-Throughput Screening</a:t>
            </a:r>
            <a:br>
              <a:rPr lang="en-US" sz="4800" dirty="0" smtClean="0"/>
            </a:br>
            <a:r>
              <a:rPr lang="en-US" sz="4800" dirty="0" smtClean="0"/>
              <a:t>and the HTS Facility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Chen Zhang</a:t>
            </a:r>
          </a:p>
          <a:p>
            <a:pPr eaLnBrk="1" hangingPunct="1">
              <a:defRPr/>
            </a:pPr>
            <a:r>
              <a:rPr lang="en-US" dirty="0" smtClean="0"/>
              <a:t>HTSF Director</a:t>
            </a:r>
          </a:p>
        </p:txBody>
      </p:sp>
    </p:spTree>
  </p:cSld>
  <p:clrMapOvr>
    <a:masterClrMapping/>
  </p:clrMapOvr>
  <p:transition advTm="5546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6571" y="1"/>
            <a:ext cx="8229600" cy="816428"/>
          </a:xfrm>
        </p:spPr>
        <p:txBody>
          <a:bodyPr/>
          <a:lstStyle/>
          <a:p>
            <a:r>
              <a:rPr lang="en-US" dirty="0"/>
              <a:t>Plate Reader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6389" y="816428"/>
            <a:ext cx="8229600" cy="4525963"/>
          </a:xfrm>
        </p:spPr>
        <p:txBody>
          <a:bodyPr/>
          <a:lstStyle/>
          <a:p>
            <a:r>
              <a:rPr lang="en-US" sz="2200" dirty="0" err="1" smtClean="0"/>
              <a:t>Monochromator</a:t>
            </a:r>
            <a:r>
              <a:rPr lang="en-US" sz="2200" dirty="0" smtClean="0"/>
              <a:t> </a:t>
            </a:r>
            <a:r>
              <a:rPr lang="en-US" sz="2200" dirty="0"/>
              <a:t>and filter based </a:t>
            </a:r>
            <a:r>
              <a:rPr lang="en-US" sz="2200" dirty="0" smtClean="0"/>
              <a:t> </a:t>
            </a:r>
          </a:p>
          <a:p>
            <a:r>
              <a:rPr lang="en-US" sz="2200" dirty="0" smtClean="0"/>
              <a:t>Absorbance </a:t>
            </a:r>
            <a:r>
              <a:rPr lang="en-US" sz="2200" dirty="0"/>
              <a:t>(230 - 999 nm, 1 nm increment) </a:t>
            </a:r>
            <a:endParaRPr lang="en-US" sz="2200" dirty="0" smtClean="0"/>
          </a:p>
          <a:p>
            <a:r>
              <a:rPr lang="en-US" sz="2200" dirty="0" smtClean="0"/>
              <a:t>Fluorescence </a:t>
            </a:r>
            <a:r>
              <a:rPr lang="en-US" sz="2200" dirty="0"/>
              <a:t>intensity (250 - 700 nm) </a:t>
            </a:r>
          </a:p>
          <a:p>
            <a:r>
              <a:rPr lang="en-US" sz="2200" dirty="0" smtClean="0"/>
              <a:t>Spectrum </a:t>
            </a:r>
            <a:r>
              <a:rPr lang="en-US" sz="2200" dirty="0"/>
              <a:t>Scan </a:t>
            </a:r>
          </a:p>
          <a:p>
            <a:r>
              <a:rPr lang="en-US" sz="2200" dirty="0" smtClean="0"/>
              <a:t>Fluorescence </a:t>
            </a:r>
            <a:r>
              <a:rPr lang="en-US" sz="2200" dirty="0"/>
              <a:t>polarization (anisotropy) </a:t>
            </a:r>
          </a:p>
          <a:p>
            <a:r>
              <a:rPr lang="en-US" sz="2200" dirty="0" smtClean="0"/>
              <a:t>Fluorescence </a:t>
            </a:r>
            <a:r>
              <a:rPr lang="en-US" sz="2200" dirty="0"/>
              <a:t>resonance energy transfer (FRET) </a:t>
            </a:r>
          </a:p>
          <a:p>
            <a:r>
              <a:rPr lang="en-US" sz="2200" dirty="0" smtClean="0"/>
              <a:t>Time-resolved </a:t>
            </a:r>
            <a:r>
              <a:rPr lang="en-US" sz="2200" dirty="0"/>
              <a:t>fluorescence (TR)</a:t>
            </a:r>
            <a:r>
              <a:rPr lang="en-US" sz="2200" dirty="0" smtClean="0"/>
              <a:t> and </a:t>
            </a:r>
            <a:r>
              <a:rPr lang="en-US" sz="2200" dirty="0"/>
              <a:t>TR-FRET </a:t>
            </a:r>
            <a:endParaRPr lang="en-US" sz="2200" dirty="0" smtClean="0"/>
          </a:p>
          <a:p>
            <a:r>
              <a:rPr lang="en-US" sz="2200" dirty="0" smtClean="0"/>
              <a:t>Luminescence  </a:t>
            </a:r>
          </a:p>
          <a:p>
            <a:r>
              <a:rPr lang="en-US" sz="2200" dirty="0" smtClean="0"/>
              <a:t>Bioluminescence </a:t>
            </a:r>
            <a:r>
              <a:rPr lang="en-US" sz="2200" dirty="0"/>
              <a:t>resonance energy transfer (BRET) </a:t>
            </a:r>
          </a:p>
          <a:p>
            <a:r>
              <a:rPr lang="en-US" sz="2200" dirty="0" smtClean="0"/>
              <a:t>Alpha </a:t>
            </a:r>
            <a:r>
              <a:rPr lang="en-US" sz="2200" dirty="0"/>
              <a:t>Screen and </a:t>
            </a:r>
            <a:r>
              <a:rPr lang="en-US" sz="2200" dirty="0" err="1"/>
              <a:t>AlphaLISA</a:t>
            </a:r>
            <a:r>
              <a:rPr lang="en-US" sz="2200" dirty="0"/>
              <a:t> </a:t>
            </a:r>
          </a:p>
          <a:p>
            <a:r>
              <a:rPr lang="en-US" sz="2200" dirty="0" smtClean="0"/>
              <a:t>Convenient </a:t>
            </a:r>
            <a:r>
              <a:rPr lang="en-US" sz="2200" dirty="0"/>
              <a:t>16 sample direct protein/DNA/RNA measure (only 2 </a:t>
            </a:r>
            <a:r>
              <a:rPr lang="en-US" sz="2200" dirty="0" err="1"/>
              <a:t>ul</a:t>
            </a:r>
            <a:r>
              <a:rPr lang="en-US" sz="2200" dirty="0"/>
              <a:t> needed) </a:t>
            </a:r>
            <a:endParaRPr lang="en-US" sz="2200" dirty="0" smtClean="0"/>
          </a:p>
          <a:p>
            <a:r>
              <a:rPr lang="en-US" sz="2200" dirty="0" smtClean="0"/>
              <a:t>Dual </a:t>
            </a:r>
            <a:r>
              <a:rPr lang="en-US" sz="2200" dirty="0"/>
              <a:t>reagent injection (5-1000 µL) for fast kinetics </a:t>
            </a:r>
            <a:endParaRPr lang="en-US" sz="2200" dirty="0" smtClean="0"/>
          </a:p>
          <a:p>
            <a:r>
              <a:rPr lang="en-US" sz="2200" dirty="0" smtClean="0"/>
              <a:t>Temperature </a:t>
            </a:r>
            <a:r>
              <a:rPr lang="en-US" sz="2200" dirty="0"/>
              <a:t>and CO2 control </a:t>
            </a:r>
          </a:p>
          <a:p>
            <a:r>
              <a:rPr lang="en-US" sz="2200" dirty="0" smtClean="0"/>
              <a:t>Equipped </a:t>
            </a:r>
            <a:r>
              <a:rPr lang="en-US" sz="2200" dirty="0"/>
              <a:t>with plate stacker for batch process</a:t>
            </a:r>
          </a:p>
        </p:txBody>
      </p:sp>
    </p:spTree>
    <p:extLst>
      <p:ext uri="{BB962C8B-B14F-4D97-AF65-F5344CB8AC3E}">
        <p14:creationId xmlns:p14="http://schemas.microsoft.com/office/powerpoint/2010/main" val="40743292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0056"/>
    </mc:Choice>
    <mc:Fallback>
      <p:transition spd="slow" advTm="40056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238"/>
            <a:ext cx="8229600" cy="1139825"/>
          </a:xfrm>
        </p:spPr>
        <p:txBody>
          <a:bodyPr/>
          <a:lstStyle/>
          <a:p>
            <a:r>
              <a:rPr lang="en-US" dirty="0"/>
              <a:t>Imaging Reader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0445" y="1156063"/>
            <a:ext cx="8543109" cy="4525963"/>
          </a:xfrm>
        </p:spPr>
        <p:txBody>
          <a:bodyPr/>
          <a:lstStyle/>
          <a:p>
            <a:r>
              <a:rPr lang="en-US" sz="2200" dirty="0" smtClean="0"/>
              <a:t>Bright </a:t>
            </a:r>
            <a:r>
              <a:rPr lang="en-US" sz="2200" dirty="0"/>
              <a:t>field, phase contrast, fluorescence imaging </a:t>
            </a:r>
            <a:endParaRPr lang="en-US" sz="2200" dirty="0" smtClean="0"/>
          </a:p>
          <a:p>
            <a:r>
              <a:rPr lang="en-US" sz="2200" dirty="0" smtClean="0"/>
              <a:t>Objectives</a:t>
            </a:r>
            <a:r>
              <a:rPr lang="en-US" sz="2200" dirty="0"/>
              <a:t>: 4X, 10X, 20X, 40X </a:t>
            </a:r>
            <a:endParaRPr lang="en-US" sz="2200" dirty="0" smtClean="0"/>
          </a:p>
          <a:p>
            <a:r>
              <a:rPr lang="en-US" sz="2200" dirty="0" smtClean="0"/>
              <a:t>Z-stacking</a:t>
            </a:r>
            <a:r>
              <a:rPr lang="en-US" sz="2200" dirty="0"/>
              <a:t>, montage, </a:t>
            </a:r>
            <a:r>
              <a:rPr lang="en-US" sz="2200" dirty="0" smtClean="0"/>
              <a:t>time-lapse</a:t>
            </a:r>
          </a:p>
          <a:p>
            <a:r>
              <a:rPr lang="en-US" sz="2200" dirty="0" smtClean="0"/>
              <a:t>Filters</a:t>
            </a:r>
            <a:r>
              <a:rPr lang="en-US" sz="2200" dirty="0"/>
              <a:t>: DAPI, CFP, GFP, YFP, RFP, Texas Red, CY5, CFP-YFP FRET, </a:t>
            </a:r>
            <a:r>
              <a:rPr lang="en-US" sz="2200" dirty="0" err="1"/>
              <a:t>Acridine</a:t>
            </a:r>
            <a:r>
              <a:rPr lang="en-US" sz="2200" dirty="0"/>
              <a:t> Orange, </a:t>
            </a:r>
            <a:r>
              <a:rPr lang="en-US" sz="2200" dirty="0" err="1"/>
              <a:t>Propidium</a:t>
            </a:r>
            <a:r>
              <a:rPr lang="en-US" sz="2200" dirty="0"/>
              <a:t> Iodide </a:t>
            </a:r>
            <a:r>
              <a:rPr lang="en-US" sz="2200" dirty="0" smtClean="0"/>
              <a:t> (up to 4 at a time)</a:t>
            </a:r>
          </a:p>
          <a:p>
            <a:r>
              <a:rPr lang="en-US" sz="2200" dirty="0" smtClean="0"/>
              <a:t>Laser </a:t>
            </a:r>
            <a:r>
              <a:rPr lang="en-US" sz="2200" dirty="0"/>
              <a:t>autofocus (fast and less photo-bleaching), image-based autofocus </a:t>
            </a:r>
            <a:endParaRPr lang="en-US" sz="2200" dirty="0" smtClean="0"/>
          </a:p>
          <a:p>
            <a:r>
              <a:rPr lang="en-US" sz="2200" dirty="0" smtClean="0"/>
              <a:t>Dual </a:t>
            </a:r>
            <a:r>
              <a:rPr lang="en-US" sz="2200" dirty="0"/>
              <a:t>injectors for fast kinetics imaging such as calcium efflux </a:t>
            </a:r>
            <a:r>
              <a:rPr lang="en-US" sz="2200" dirty="0" smtClean="0"/>
              <a:t> </a:t>
            </a:r>
          </a:p>
          <a:p>
            <a:r>
              <a:rPr lang="en-US" sz="2200" dirty="0" smtClean="0"/>
              <a:t>6-1536 </a:t>
            </a:r>
            <a:r>
              <a:rPr lang="en-US" sz="2200" dirty="0"/>
              <a:t>well plates, slides, petri-dish, other vessels possible with adaptor </a:t>
            </a:r>
            <a:endParaRPr lang="en-US" sz="2200" dirty="0" smtClean="0"/>
          </a:p>
          <a:p>
            <a:r>
              <a:rPr lang="en-US" sz="2200" dirty="0" smtClean="0"/>
              <a:t>Temperature </a:t>
            </a:r>
            <a:r>
              <a:rPr lang="en-US" sz="2200" dirty="0"/>
              <a:t>and CO2 control for live imaging </a:t>
            </a:r>
            <a:endParaRPr lang="en-US" sz="2200" dirty="0" smtClean="0"/>
          </a:p>
          <a:p>
            <a:r>
              <a:rPr lang="en-US" sz="2200" dirty="0" smtClean="0"/>
              <a:t>Automated </a:t>
            </a:r>
            <a:r>
              <a:rPr lang="en-US" sz="2200" dirty="0"/>
              <a:t>long term imaging (ex. Image every hour for 3 days) </a:t>
            </a:r>
            <a:r>
              <a:rPr lang="en-US" sz="2200" dirty="0" smtClean="0"/>
              <a:t> </a:t>
            </a:r>
          </a:p>
          <a:p>
            <a:r>
              <a:rPr lang="en-US" sz="2200" dirty="0" smtClean="0"/>
              <a:t>User-friendly </a:t>
            </a:r>
            <a:r>
              <a:rPr lang="en-US" sz="2200" dirty="0"/>
              <a:t>image processing and data analysis software</a:t>
            </a:r>
          </a:p>
        </p:txBody>
      </p:sp>
    </p:spTree>
    <p:extLst>
      <p:ext uri="{BB962C8B-B14F-4D97-AF65-F5344CB8AC3E}">
        <p14:creationId xmlns:p14="http://schemas.microsoft.com/office/powerpoint/2010/main" val="14670231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7123"/>
    </mc:Choice>
    <mc:Fallback>
      <p:transition spd="slow" advTm="57123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Image-based Detection</a:t>
            </a:r>
            <a:endParaRPr lang="en-US" dirty="0"/>
          </a:p>
        </p:txBody>
      </p:sp>
      <p:pic>
        <p:nvPicPr>
          <p:cNvPr id="38" name="Content Placeholder 3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56954" y="1500430"/>
            <a:ext cx="5630091" cy="495033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563526" y="6526364"/>
            <a:ext cx="2123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Images Source From </a:t>
            </a:r>
            <a:r>
              <a:rPr lang="en-US" sz="1200" dirty="0" err="1" smtClean="0"/>
              <a:t>BioTek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7709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620"/>
    </mc:Choice>
    <mc:Fallback>
      <p:transition spd="slow" advTm="462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Sample Images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95" t="16731" r="23792" b="16449"/>
          <a:stretch/>
        </p:blipFill>
        <p:spPr>
          <a:xfrm>
            <a:off x="342900" y="1813877"/>
            <a:ext cx="4271963" cy="3486785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344"/>
          <a:stretch/>
        </p:blipFill>
        <p:spPr>
          <a:xfrm>
            <a:off x="4986337" y="1784669"/>
            <a:ext cx="3900487" cy="351599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30577" y="5891349"/>
            <a:ext cx="32752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Bacterial colonies size</a:t>
            </a:r>
          </a:p>
          <a:p>
            <a:r>
              <a:rPr lang="en-US" dirty="0"/>
              <a:t>v</a:t>
            </a:r>
            <a:r>
              <a:rPr lang="en-US" dirty="0" smtClean="0"/>
              <a:t>an de Donk Lab in Chemistry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047311" y="5891349"/>
            <a:ext cx="38395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Cell stained with multiple antibodies</a:t>
            </a:r>
          </a:p>
          <a:p>
            <a:r>
              <a:rPr lang="en-US" dirty="0" smtClean="0"/>
              <a:t>Underhill lab in Bioengineering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71900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440"/>
    </mc:Choice>
    <mc:Fallback>
      <p:transition spd="slow" advTm="744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Screening can be done in collaboration with other facilities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MNR</a:t>
            </a:r>
          </a:p>
          <a:p>
            <a:r>
              <a:rPr lang="en-US" dirty="0" smtClean="0"/>
              <a:t>MS</a:t>
            </a:r>
          </a:p>
          <a:p>
            <a:r>
              <a:rPr lang="en-US" dirty="0" smtClean="0"/>
              <a:t>Surface Plasmon Resonance (SPR)</a:t>
            </a:r>
          </a:p>
          <a:p>
            <a:r>
              <a:rPr lang="en-US" dirty="0" smtClean="0"/>
              <a:t>Flow-cytometry</a:t>
            </a:r>
          </a:p>
          <a:p>
            <a:r>
              <a:rPr lang="en-US" dirty="0" smtClean="0"/>
              <a:t>DNA-encoded library (sequencing)</a:t>
            </a:r>
          </a:p>
          <a:p>
            <a:endParaRPr lang="en-US" dirty="0"/>
          </a:p>
          <a:p>
            <a:r>
              <a:rPr lang="en-US" dirty="0" smtClean="0">
                <a:solidFill>
                  <a:srgbClr val="FFFF00"/>
                </a:solidFill>
              </a:rPr>
              <a:t>CRISPR-based library </a:t>
            </a:r>
            <a:r>
              <a:rPr lang="en-US" dirty="0" smtClean="0"/>
              <a:t>(target identification or mechanism of action)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8813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172"/>
    </mc:Choice>
    <mc:Fallback>
      <p:transition spd="slow" advTm="3172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5400">
                <a:latin typeface="Times New Roman" pitchFamily="18" charset="0"/>
              </a:rPr>
              <a:t>Compound Libraries</a:t>
            </a:r>
          </a:p>
        </p:txBody>
      </p:sp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152400" y="1447800"/>
            <a:ext cx="55626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dirty="0">
                <a:latin typeface="Times New Roman" pitchFamily="18" charset="0"/>
              </a:rPr>
              <a:t>Compound </a:t>
            </a:r>
            <a:r>
              <a:rPr lang="en-US" sz="3200" dirty="0" smtClean="0">
                <a:latin typeface="Times New Roman" pitchFamily="18" charset="0"/>
              </a:rPr>
              <a:t>collections (~278,000 total):</a:t>
            </a:r>
            <a:endParaRPr lang="en-US" sz="3200" dirty="0">
              <a:latin typeface="Times New Roman" pitchFamily="18" charset="0"/>
            </a:endParaRPr>
          </a:p>
        </p:txBody>
      </p:sp>
      <p:pic>
        <p:nvPicPr>
          <p:cNvPr id="19460" name="Picture 4" descr="compoundplat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81550" y="5185497"/>
            <a:ext cx="2000250" cy="129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5" descr="marvelstoreroom"/>
          <p:cNvPicPr>
            <a:picLocks noChangeAspect="1" noChangeArrowheads="1"/>
          </p:cNvPicPr>
          <p:nvPr/>
        </p:nvPicPr>
        <p:blipFill rotWithShape="1">
          <a:blip r:embed="rId3" cstate="print"/>
          <a:srcRect l="6455" t="3801" r="6017" b="4297"/>
          <a:stretch/>
        </p:blipFill>
        <p:spPr bwMode="auto">
          <a:xfrm>
            <a:off x="6118983" y="993775"/>
            <a:ext cx="2999943" cy="3685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2" name="Line 6"/>
          <p:cNvSpPr>
            <a:spLocks noChangeShapeType="1"/>
          </p:cNvSpPr>
          <p:nvPr/>
        </p:nvSpPr>
        <p:spPr bwMode="auto">
          <a:xfrm>
            <a:off x="7391400" y="48768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463" name="Rectangle 7"/>
          <p:cNvSpPr>
            <a:spLocks noChangeArrowheads="1"/>
          </p:cNvSpPr>
          <p:nvPr/>
        </p:nvSpPr>
        <p:spPr bwMode="auto">
          <a:xfrm>
            <a:off x="1588" y="27130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9464" name="Text Box 8"/>
          <p:cNvSpPr txBox="1">
            <a:spLocks noChangeArrowheads="1"/>
          </p:cNvSpPr>
          <p:nvPr/>
        </p:nvSpPr>
        <p:spPr bwMode="auto">
          <a:xfrm>
            <a:off x="0" y="2667000"/>
            <a:ext cx="6341801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dirty="0" err="1" smtClean="0">
                <a:latin typeface="Times New Roman" pitchFamily="18" charset="0"/>
              </a:rPr>
              <a:t>ChemBridge</a:t>
            </a:r>
            <a:r>
              <a:rPr lang="en-US" sz="2400" dirty="0" smtClean="0">
                <a:latin typeface="Times New Roman" pitchFamily="18" charset="0"/>
              </a:rPr>
              <a:t> Diversity      </a:t>
            </a:r>
            <a:r>
              <a:rPr lang="en-US" sz="2400" dirty="0">
                <a:latin typeface="Times New Roman" pitchFamily="18" charset="0"/>
              </a:rPr>
              <a:t>~150,000 </a:t>
            </a:r>
            <a:r>
              <a:rPr lang="en-US" sz="2400" dirty="0" smtClean="0">
                <a:latin typeface="Times New Roman" pitchFamily="18" charset="0"/>
              </a:rPr>
              <a:t>compounds</a:t>
            </a:r>
          </a:p>
          <a:p>
            <a:r>
              <a:rPr lang="en-US" sz="2400" dirty="0" err="1" smtClean="0">
                <a:latin typeface="Times New Roman" pitchFamily="18" charset="0"/>
              </a:rPr>
              <a:t>ChemDiv</a:t>
            </a:r>
            <a:r>
              <a:rPr lang="en-US" sz="2400" dirty="0" smtClean="0">
                <a:latin typeface="Times New Roman" pitchFamily="18" charset="0"/>
              </a:rPr>
              <a:t> Diversity           ~100,000 compounds</a:t>
            </a:r>
            <a:endParaRPr lang="en-US" sz="2400" dirty="0">
              <a:latin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</a:rPr>
              <a:t>National </a:t>
            </a:r>
            <a:r>
              <a:rPr lang="en-US" sz="2400" dirty="0">
                <a:latin typeface="Times New Roman" pitchFamily="18" charset="0"/>
              </a:rPr>
              <a:t>Cancer Institute  </a:t>
            </a:r>
            <a:r>
              <a:rPr lang="en-US" sz="2400" dirty="0" smtClean="0">
                <a:latin typeface="Times New Roman" pitchFamily="18" charset="0"/>
              </a:rPr>
              <a:t>  ~10,000 compounds</a:t>
            </a:r>
          </a:p>
          <a:p>
            <a:r>
              <a:rPr lang="en-US" sz="2400" dirty="0">
                <a:latin typeface="Times New Roman" pitchFamily="18" charset="0"/>
              </a:rPr>
              <a:t>Marvel Library                </a:t>
            </a:r>
            <a:r>
              <a:rPr lang="en-US" sz="2400" dirty="0" smtClean="0">
                <a:latin typeface="Times New Roman" pitchFamily="18" charset="0"/>
              </a:rPr>
              <a:t>    ~</a:t>
            </a:r>
            <a:r>
              <a:rPr lang="en-US" sz="2400" dirty="0">
                <a:latin typeface="Times New Roman" pitchFamily="18" charset="0"/>
              </a:rPr>
              <a:t>10,000 compounds</a:t>
            </a:r>
          </a:p>
          <a:p>
            <a:r>
              <a:rPr lang="en-US" sz="2400" dirty="0" smtClean="0">
                <a:latin typeface="Times New Roman" pitchFamily="18" charset="0"/>
              </a:rPr>
              <a:t>HTSF </a:t>
            </a:r>
            <a:r>
              <a:rPr lang="en-US" sz="2400" dirty="0">
                <a:latin typeface="Times New Roman" pitchFamily="18" charset="0"/>
              </a:rPr>
              <a:t>House Library       </a:t>
            </a:r>
            <a:r>
              <a:rPr lang="en-US" sz="2400" dirty="0" smtClean="0">
                <a:latin typeface="Times New Roman" pitchFamily="18" charset="0"/>
              </a:rPr>
              <a:t>     ~8,000 </a:t>
            </a:r>
            <a:r>
              <a:rPr lang="en-US" sz="2400" dirty="0">
                <a:latin typeface="Times New Roman" pitchFamily="18" charset="0"/>
              </a:rPr>
              <a:t>compounds</a:t>
            </a:r>
          </a:p>
          <a:p>
            <a:endParaRPr lang="en-US" sz="2400" dirty="0">
              <a:latin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274025" y="5334000"/>
            <a:ext cx="1752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&gt; 850    </a:t>
            </a:r>
          </a:p>
          <a:p>
            <a:r>
              <a:rPr lang="en-US" dirty="0" smtClean="0"/>
              <a:t>384-well plates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56742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350"/>
    </mc:Choice>
    <mc:Fallback>
      <p:transition spd="slow" advTm="3350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 Box 2"/>
          <p:cNvSpPr txBox="1">
            <a:spLocks noChangeArrowheads="1"/>
          </p:cNvSpPr>
          <p:nvPr/>
        </p:nvSpPr>
        <p:spPr bwMode="auto">
          <a:xfrm>
            <a:off x="0" y="76200"/>
            <a:ext cx="9144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dirty="0"/>
              <a:t>Liquid </a:t>
            </a:r>
            <a:r>
              <a:rPr lang="en-US" sz="4000" dirty="0" smtClean="0"/>
              <a:t>Handling</a:t>
            </a:r>
            <a:endParaRPr lang="en-US" sz="4000" dirty="0"/>
          </a:p>
        </p:txBody>
      </p:sp>
      <p:pic>
        <p:nvPicPr>
          <p:cNvPr id="2052" name="Picture 3" descr="platemateplu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0600" y="789248"/>
            <a:ext cx="3143250" cy="240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3" name="Text Box 6"/>
          <p:cNvSpPr txBox="1">
            <a:spLocks noChangeArrowheads="1"/>
          </p:cNvSpPr>
          <p:nvPr/>
        </p:nvSpPr>
        <p:spPr bwMode="auto">
          <a:xfrm>
            <a:off x="1066800" y="5562600"/>
            <a:ext cx="69342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>
                <a:latin typeface="Times New Roman" pitchFamily="18" charset="0"/>
              </a:rPr>
              <a:t>Add reagents </a:t>
            </a:r>
            <a:r>
              <a:rPr lang="en-US" sz="2400" dirty="0" smtClean="0">
                <a:latin typeface="Times New Roman" pitchFamily="18" charset="0"/>
              </a:rPr>
              <a:t>to whole plates</a:t>
            </a:r>
            <a:endParaRPr lang="en-US" sz="2400" dirty="0">
              <a:latin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en-US" sz="2400" dirty="0">
                <a:latin typeface="Times New Roman" pitchFamily="18" charset="0"/>
              </a:rPr>
              <a:t>Transfer compounds from stock plates to assay plates</a:t>
            </a:r>
          </a:p>
        </p:txBody>
      </p:sp>
      <p:graphicFrame>
        <p:nvGraphicFramePr>
          <p:cNvPr id="2050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15520460"/>
              </p:ext>
            </p:extLst>
          </p:nvPr>
        </p:nvGraphicFramePr>
        <p:xfrm>
          <a:off x="5256068" y="3158977"/>
          <a:ext cx="2286000" cy="148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770" name="Image" r:id="rId4" imgW="4063492" imgH="2641270" progId="">
                  <p:embed/>
                </p:oleObj>
              </mc:Choice>
              <mc:Fallback>
                <p:oleObj name="Image" r:id="rId4" imgW="4063492" imgH="2641270" progId="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6068" y="3158977"/>
                        <a:ext cx="2286000" cy="148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55" name="Picture 9" descr="darts_20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524000" y="3713089"/>
            <a:ext cx="1905000" cy="139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1609725" y="3187273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err="1" smtClean="0">
                <a:solidFill>
                  <a:srgbClr val="FFFF00"/>
                </a:solidFill>
              </a:rPr>
              <a:t>PlateMatePlus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637068" y="2686097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err="1" smtClean="0">
                <a:solidFill>
                  <a:srgbClr val="FFFF00"/>
                </a:solidFill>
              </a:rPr>
              <a:t>PinTransferTool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600200" y="5207858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solidFill>
                  <a:srgbClr val="FFFF00"/>
                </a:solidFill>
              </a:rPr>
              <a:t>96/384 Tips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15" name="Picture 4" descr="compoundplate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672266">
            <a:off x="5783919" y="4367604"/>
            <a:ext cx="1368281" cy="883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18"/>
    </mc:Choice>
    <mc:Fallback>
      <p:transition spd="slow" advTm="1218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884237"/>
            <a:ext cx="6858000" cy="4572000"/>
          </a:xfrm>
          <a:prstGeom prst="rect">
            <a:avLst/>
          </a:prstGeom>
        </p:spPr>
      </p:pic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0" y="76200"/>
            <a:ext cx="9144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dirty="0"/>
              <a:t>Liquid </a:t>
            </a:r>
            <a:r>
              <a:rPr lang="en-US" sz="4000" dirty="0" smtClean="0"/>
              <a:t>Handling</a:t>
            </a:r>
            <a:endParaRPr lang="en-US" sz="4000" dirty="0"/>
          </a:p>
        </p:txBody>
      </p:sp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1066800" y="5562600"/>
            <a:ext cx="69342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 smtClean="0">
                <a:latin typeface="Times New Roman" pitchFamily="18" charset="0"/>
              </a:rPr>
              <a:t>Serial dilution</a:t>
            </a:r>
            <a:endParaRPr lang="en-US" sz="2400" dirty="0">
              <a:latin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en-US" sz="2400" dirty="0" smtClean="0">
                <a:latin typeface="Times New Roman" pitchFamily="18" charset="0"/>
              </a:rPr>
              <a:t>Transfer from/ into individual well</a:t>
            </a:r>
            <a:endParaRPr lang="en-US" sz="24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47589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77"/>
    </mc:Choice>
    <mc:Fallback>
      <p:transition spd="slow" advTm="1277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 Box 2"/>
          <p:cNvSpPr txBox="1">
            <a:spLocks noChangeArrowheads="1"/>
          </p:cNvSpPr>
          <p:nvPr/>
        </p:nvSpPr>
        <p:spPr bwMode="auto">
          <a:xfrm>
            <a:off x="0" y="76200"/>
            <a:ext cx="9144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Liquid 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Handling in BSC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pic>
        <p:nvPicPr>
          <p:cNvPr id="2054" name="Picture 7" descr="wellmat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0" y="1810339"/>
            <a:ext cx="2819400" cy="225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1611744" y="6299345"/>
            <a:ext cx="23506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Bio-Safety Cabinet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867400" y="4218651"/>
            <a:ext cx="228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Small Sterile</a:t>
            </a:r>
            <a:r>
              <a:rPr kumimoji="0" lang="en-US" altLang="zh-CN" sz="1800" b="0" i="0" u="none" strike="noStrike" kern="1200" cap="none" spc="0" normalizeH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Liquid Dispenser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745" y="990600"/>
            <a:ext cx="3175000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04849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59"/>
    </mc:Choice>
    <mc:Fallback>
      <p:transition spd="slow" advTm="1259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1506598"/>
            <a:ext cx="2794000" cy="2667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0" y="1527380"/>
            <a:ext cx="2362200" cy="2480310"/>
          </a:xfrm>
          <a:prstGeom prst="rect">
            <a:avLst/>
          </a:prstGeom>
        </p:spPr>
      </p:pic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0" y="76200"/>
            <a:ext cx="9144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Automation Equipment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71600" y="4238314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solidFill>
                  <a:srgbClr val="FFFF00"/>
                </a:solidFill>
              </a:rPr>
              <a:t>Plate Washer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881255" y="4191000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solidFill>
                  <a:srgbClr val="FFFF00"/>
                </a:solidFill>
              </a:rPr>
              <a:t>Plate Sealer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838200" y="5181600"/>
            <a:ext cx="6934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 smtClean="0">
                <a:latin typeface="Times New Roman" pitchFamily="18" charset="0"/>
              </a:rPr>
              <a:t>ELISA assay or fixed cells wash</a:t>
            </a:r>
            <a:endParaRPr lang="en-US" sz="24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34580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79"/>
    </mc:Choice>
    <mc:Fallback>
      <p:transition spd="slow" advTm="1479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What is HTS?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2800" b="1" dirty="0" smtClean="0"/>
              <a:t>Wanted</a:t>
            </a:r>
            <a:r>
              <a:rPr lang="en-US" sz="2800" dirty="0" smtClean="0"/>
              <a:t>:  Antagonist/ binder/ inhibitor/ antibody/etc., for your macromolecule of interest</a:t>
            </a:r>
          </a:p>
          <a:p>
            <a:pPr eaLnBrk="1" hangingPunct="1">
              <a:defRPr/>
            </a:pPr>
            <a:endParaRPr lang="en-US" sz="2800" dirty="0" smtClean="0"/>
          </a:p>
          <a:p>
            <a:pPr eaLnBrk="1" hangingPunct="1">
              <a:defRPr/>
            </a:pPr>
            <a:r>
              <a:rPr lang="en-US" sz="2800" b="1" dirty="0" smtClean="0"/>
              <a:t>Problem</a:t>
            </a:r>
            <a:r>
              <a:rPr lang="en-US" sz="2800" dirty="0" smtClean="0"/>
              <a:t>:  No known molecule; Not enough information for rational design; </a:t>
            </a:r>
            <a:r>
              <a:rPr lang="en-US" sz="2800" i="1" dirty="0" smtClean="0"/>
              <a:t>de novo </a:t>
            </a:r>
            <a:r>
              <a:rPr lang="en-US" sz="2800" dirty="0" smtClean="0"/>
              <a:t>design not successful</a:t>
            </a:r>
          </a:p>
          <a:p>
            <a:pPr eaLnBrk="1" hangingPunct="1">
              <a:defRPr/>
            </a:pPr>
            <a:endParaRPr lang="en-US" sz="2800" dirty="0" smtClean="0"/>
          </a:p>
          <a:p>
            <a:pPr eaLnBrk="1" hangingPunct="1">
              <a:defRPr/>
            </a:pPr>
            <a:r>
              <a:rPr lang="en-US" sz="2800" b="1" dirty="0" smtClean="0"/>
              <a:t>Solution</a:t>
            </a:r>
            <a:r>
              <a:rPr lang="en-US" sz="2800" dirty="0" smtClean="0"/>
              <a:t>:  Use robotic system to screen large collections of compound/ siRNA/ peptide/ antibody libraries to identify hits</a:t>
            </a:r>
          </a:p>
          <a:p>
            <a:pPr eaLnBrk="1" hangingPunct="1">
              <a:defRPr/>
            </a:pPr>
            <a:endParaRPr lang="en-US" sz="2800" dirty="0" smtClean="0"/>
          </a:p>
        </p:txBody>
      </p:sp>
    </p:spTree>
  </p:cSld>
  <p:clrMapOvr>
    <a:masterClrMapping/>
  </p:clrMapOvr>
  <p:transition advTm="34696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91049" y="129334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Ø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0000"/>
              <a:buFont typeface="Wingdings" pitchFamily="2" charset="2"/>
              <a:buChar char="l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l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9pPr>
          </a:lstStyle>
          <a:p>
            <a:pPr eaLnBrk="1" hangingPunct="1">
              <a:defRPr/>
            </a:pPr>
            <a:r>
              <a:rPr lang="en-US" dirty="0"/>
              <a:t>Data Analysis &amp; </a:t>
            </a:r>
            <a:r>
              <a:rPr lang="en-US" dirty="0" smtClean="0"/>
              <a:t>Hits Selection</a:t>
            </a:r>
            <a:endParaRPr lang="en-US" dirty="0"/>
          </a:p>
          <a:p>
            <a:pPr eaLnBrk="1" hangingPunct="1">
              <a:defRPr/>
            </a:pPr>
            <a:r>
              <a:rPr lang="en-US" kern="0" dirty="0" smtClean="0"/>
              <a:t>Hits Validation</a:t>
            </a:r>
          </a:p>
          <a:p>
            <a:pPr eaLnBrk="1" hangingPunct="1">
              <a:defRPr/>
            </a:pPr>
            <a:r>
              <a:rPr lang="en-US" kern="0" dirty="0" smtClean="0"/>
              <a:t>Secondary Assay Validation</a:t>
            </a:r>
          </a:p>
          <a:p>
            <a:pPr eaLnBrk="1" hangingPunct="1">
              <a:defRPr/>
            </a:pPr>
            <a:r>
              <a:rPr lang="en-US" kern="0" dirty="0" smtClean="0"/>
              <a:t>Potency/ Specificity</a:t>
            </a:r>
          </a:p>
          <a:p>
            <a:pPr eaLnBrk="1" hangingPunct="1">
              <a:defRPr/>
            </a:pPr>
            <a:r>
              <a:rPr lang="en-US" kern="0" dirty="0" smtClean="0"/>
              <a:t>Mechanism of Action (MOA)</a:t>
            </a:r>
          </a:p>
          <a:p>
            <a:pPr eaLnBrk="1" hangingPunct="1">
              <a:defRPr/>
            </a:pPr>
            <a:r>
              <a:rPr lang="en-US" kern="0" dirty="0" smtClean="0"/>
              <a:t>Structure Activity Relationship (SAR)</a:t>
            </a:r>
          </a:p>
          <a:p>
            <a:pPr marL="0" indent="0" eaLnBrk="1" hangingPunct="1">
              <a:buNone/>
              <a:defRPr/>
            </a:pPr>
            <a:r>
              <a:rPr lang="en-US" kern="0" dirty="0" smtClean="0"/>
              <a:t> </a:t>
            </a:r>
          </a:p>
          <a:p>
            <a:pPr eaLnBrk="1" hangingPunct="1">
              <a:defRPr/>
            </a:pPr>
            <a:endParaRPr lang="en-US" kern="0" dirty="0" smtClean="0"/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0" y="240957"/>
            <a:ext cx="9144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Screen Follow-ups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16036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761"/>
    </mc:Choice>
    <mc:Fallback>
      <p:transition spd="slow" advTm="6761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2"/>
          <p:cNvSpPr txBox="1">
            <a:spLocks noChangeArrowheads="1"/>
          </p:cNvSpPr>
          <p:nvPr/>
        </p:nvSpPr>
        <p:spPr bwMode="auto">
          <a:xfrm>
            <a:off x="0" y="76200"/>
            <a:ext cx="9144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400">
                <a:solidFill>
                  <a:schemeClr val="tx2"/>
                </a:solidFill>
              </a:rPr>
              <a:t>What can you do for the HTSF</a:t>
            </a:r>
          </a:p>
        </p:txBody>
      </p:sp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822325" y="985031"/>
            <a:ext cx="7786106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dirty="0">
                <a:latin typeface="Times New Roman" pitchFamily="18" charset="0"/>
              </a:rPr>
              <a:t>Compound Submission:</a:t>
            </a:r>
          </a:p>
          <a:p>
            <a:endParaRPr lang="en-US" sz="2400" dirty="0">
              <a:latin typeface="Times New Roman" pitchFamily="18" charset="0"/>
            </a:endParaRPr>
          </a:p>
          <a:p>
            <a:r>
              <a:rPr lang="en-US" sz="2400" dirty="0">
                <a:latin typeface="Times New Roman" pitchFamily="18" charset="0"/>
              </a:rPr>
              <a:t>Submit your compounds to the HTSF House library</a:t>
            </a:r>
          </a:p>
          <a:p>
            <a:endParaRPr lang="en-US" sz="2400" dirty="0">
              <a:latin typeface="Times New Roman" pitchFamily="18" charset="0"/>
            </a:endParaRPr>
          </a:p>
          <a:p>
            <a:r>
              <a:rPr lang="en-US" sz="2400" dirty="0">
                <a:latin typeface="Times New Roman" pitchFamily="18" charset="0"/>
              </a:rPr>
              <a:t>Compounds will be added to screening plates</a:t>
            </a:r>
          </a:p>
          <a:p>
            <a:endParaRPr lang="en-US" sz="2400" dirty="0">
              <a:latin typeface="Times New Roman" pitchFamily="18" charset="0"/>
            </a:endParaRPr>
          </a:p>
          <a:p>
            <a:r>
              <a:rPr lang="en-US" sz="2400" dirty="0">
                <a:latin typeface="Times New Roman" pitchFamily="18" charset="0"/>
              </a:rPr>
              <a:t>Compounds screened in numerous assays</a:t>
            </a:r>
          </a:p>
          <a:p>
            <a:endParaRPr lang="en-US" sz="2400" dirty="0">
              <a:latin typeface="Times New Roman" pitchFamily="18" charset="0"/>
            </a:endParaRPr>
          </a:p>
          <a:p>
            <a:r>
              <a:rPr lang="en-US" sz="2400" dirty="0">
                <a:latin typeface="Times New Roman" pitchFamily="18" charset="0"/>
              </a:rPr>
              <a:t>Compounds could provide valuable research tool or new drug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086947"/>
              </p:ext>
            </p:extLst>
          </p:nvPr>
        </p:nvGraphicFramePr>
        <p:xfrm>
          <a:off x="131735" y="4609737"/>
          <a:ext cx="8857283" cy="117025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28057">
                  <a:extLst>
                    <a:ext uri="{9D8B030D-6E8A-4147-A177-3AD203B41FA5}">
                      <a16:colId xmlns:a16="http://schemas.microsoft.com/office/drawing/2014/main" val="3211840641"/>
                    </a:ext>
                  </a:extLst>
                </a:gridCol>
                <a:gridCol w="594411">
                  <a:extLst>
                    <a:ext uri="{9D8B030D-6E8A-4147-A177-3AD203B41FA5}">
                      <a16:colId xmlns:a16="http://schemas.microsoft.com/office/drawing/2014/main" val="4017816861"/>
                    </a:ext>
                  </a:extLst>
                </a:gridCol>
                <a:gridCol w="684133">
                  <a:extLst>
                    <a:ext uri="{9D8B030D-6E8A-4147-A177-3AD203B41FA5}">
                      <a16:colId xmlns:a16="http://schemas.microsoft.com/office/drawing/2014/main" val="3073277183"/>
                    </a:ext>
                  </a:extLst>
                </a:gridCol>
                <a:gridCol w="448612">
                  <a:extLst>
                    <a:ext uri="{9D8B030D-6E8A-4147-A177-3AD203B41FA5}">
                      <a16:colId xmlns:a16="http://schemas.microsoft.com/office/drawing/2014/main" val="3627058039"/>
                    </a:ext>
                  </a:extLst>
                </a:gridCol>
                <a:gridCol w="630861">
                  <a:extLst>
                    <a:ext uri="{9D8B030D-6E8A-4147-A177-3AD203B41FA5}">
                      <a16:colId xmlns:a16="http://schemas.microsoft.com/office/drawing/2014/main" val="266814745"/>
                    </a:ext>
                  </a:extLst>
                </a:gridCol>
                <a:gridCol w="1110315">
                  <a:extLst>
                    <a:ext uri="{9D8B030D-6E8A-4147-A177-3AD203B41FA5}">
                      <a16:colId xmlns:a16="http://schemas.microsoft.com/office/drawing/2014/main" val="208595634"/>
                    </a:ext>
                  </a:extLst>
                </a:gridCol>
                <a:gridCol w="1054238">
                  <a:extLst>
                    <a:ext uri="{9D8B030D-6E8A-4147-A177-3AD203B41FA5}">
                      <a16:colId xmlns:a16="http://schemas.microsoft.com/office/drawing/2014/main" val="1945005867"/>
                    </a:ext>
                  </a:extLst>
                </a:gridCol>
                <a:gridCol w="664506">
                  <a:extLst>
                    <a:ext uri="{9D8B030D-6E8A-4147-A177-3AD203B41FA5}">
                      <a16:colId xmlns:a16="http://schemas.microsoft.com/office/drawing/2014/main" val="723833116"/>
                    </a:ext>
                  </a:extLst>
                </a:gridCol>
                <a:gridCol w="731798">
                  <a:extLst>
                    <a:ext uri="{9D8B030D-6E8A-4147-A177-3AD203B41FA5}">
                      <a16:colId xmlns:a16="http://schemas.microsoft.com/office/drawing/2014/main" val="4208781361"/>
                    </a:ext>
                  </a:extLst>
                </a:gridCol>
                <a:gridCol w="1087884">
                  <a:extLst>
                    <a:ext uri="{9D8B030D-6E8A-4147-A177-3AD203B41FA5}">
                      <a16:colId xmlns:a16="http://schemas.microsoft.com/office/drawing/2014/main" val="1470404530"/>
                    </a:ext>
                  </a:extLst>
                </a:gridCol>
                <a:gridCol w="684133">
                  <a:extLst>
                    <a:ext uri="{9D8B030D-6E8A-4147-A177-3AD203B41FA5}">
                      <a16:colId xmlns:a16="http://schemas.microsoft.com/office/drawing/2014/main" val="4109504142"/>
                    </a:ext>
                  </a:extLst>
                </a:gridCol>
                <a:gridCol w="538335">
                  <a:extLst>
                    <a:ext uri="{9D8B030D-6E8A-4147-A177-3AD203B41FA5}">
                      <a16:colId xmlns:a16="http://schemas.microsoft.com/office/drawing/2014/main" val="4206294307"/>
                    </a:ext>
                  </a:extLst>
                </a:gridCol>
              </a:tblGrid>
              <a:tr h="473707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Structure</a:t>
                      </a:r>
                      <a:endParaRPr lang="en-US" sz="8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823" marR="7823" marT="782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University</a:t>
                      </a:r>
                      <a:endParaRPr lang="en-US" sz="8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823" marR="7823" marT="782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Name</a:t>
                      </a:r>
                      <a:endParaRPr lang="en-US" sz="8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823" marR="7823" marT="782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Lab</a:t>
                      </a:r>
                      <a:endParaRPr lang="en-US" sz="8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823" marR="7823" marT="782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Phone Number</a:t>
                      </a:r>
                      <a:endParaRPr lang="en-US" sz="8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823" marR="7823" marT="782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Email</a:t>
                      </a:r>
                      <a:endParaRPr lang="en-US" sz="8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823" marR="7823" marT="782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Compound Name</a:t>
                      </a:r>
                      <a:endParaRPr lang="en-US" sz="8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823" marR="7823" marT="782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Notebook number</a:t>
                      </a:r>
                      <a:endParaRPr lang="en-US" sz="8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823" marR="7823" marT="782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Notebook page number</a:t>
                      </a:r>
                      <a:endParaRPr lang="en-US" sz="8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823" marR="7823" marT="782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Submitted as</a:t>
                      </a:r>
                      <a:endParaRPr lang="en-US" sz="8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823" marR="7823" marT="78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</a:rPr>
                        <a:t>weight (mg)</a:t>
                      </a:r>
                      <a:endParaRPr lang="en-US" sz="8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823" marR="7823" marT="78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</a:rPr>
                        <a:t>MW</a:t>
                      </a:r>
                      <a:endParaRPr lang="en-US" sz="8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823" marR="7823" marT="7823" marB="0" anchor="b"/>
                </a:tc>
                <a:extLst>
                  <a:ext uri="{0D108BD9-81ED-4DB2-BD59-A6C34878D82A}">
                    <a16:rowId xmlns:a16="http://schemas.microsoft.com/office/drawing/2014/main" val="1535552235"/>
                  </a:ext>
                </a:extLst>
              </a:tr>
              <a:tr h="348274"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823" marR="7823" marT="782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UIUC</a:t>
                      </a:r>
                      <a:endParaRPr lang="en-US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823" marR="7823" marT="78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</a:rPr>
                        <a:t>Chen Zhang</a:t>
                      </a:r>
                      <a:endParaRPr lang="en-US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823" marR="7823" marT="78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</a:rPr>
                        <a:t>HTSF</a:t>
                      </a:r>
                      <a:endParaRPr lang="en-US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823" marR="7823" marT="78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</a:rPr>
                        <a:t>244-4198</a:t>
                      </a:r>
                      <a:endParaRPr lang="en-US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823" marR="7823" marT="782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czhang8@illinois.edu</a:t>
                      </a:r>
                      <a:endParaRPr lang="en-US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823" marR="7823" marT="78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</a:rPr>
                        <a:t>PAC-1</a:t>
                      </a:r>
                      <a:endParaRPr lang="en-US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823" marR="7823" marT="782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1</a:t>
                      </a:r>
                      <a:endParaRPr lang="en-US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823" marR="7823" marT="782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192</a:t>
                      </a:r>
                      <a:endParaRPr lang="en-US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823" marR="7823" marT="782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10 mM DMSO stock</a:t>
                      </a:r>
                      <a:endParaRPr lang="en-US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823" marR="7823" marT="782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120 uL</a:t>
                      </a:r>
                      <a:endParaRPr lang="en-US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823" marR="7823" marT="782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384.41</a:t>
                      </a:r>
                      <a:endParaRPr lang="en-US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823" marR="7823" marT="7823" marB="0" anchor="b"/>
                </a:tc>
                <a:extLst>
                  <a:ext uri="{0D108BD9-81ED-4DB2-BD59-A6C34878D82A}">
                    <a16:rowId xmlns:a16="http://schemas.microsoft.com/office/drawing/2014/main" val="2554359163"/>
                  </a:ext>
                </a:extLst>
              </a:tr>
              <a:tr h="348274"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823" marR="7823" marT="782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UIUC</a:t>
                      </a:r>
                      <a:endParaRPr lang="en-US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823" marR="7823" marT="78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</a:rPr>
                        <a:t>Chen Zhang</a:t>
                      </a:r>
                      <a:endParaRPr lang="en-US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823" marR="7823" marT="78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</a:rPr>
                        <a:t>HTSF</a:t>
                      </a:r>
                      <a:endParaRPr lang="en-US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823" marR="7823" marT="78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</a:rPr>
                        <a:t>244-4198</a:t>
                      </a:r>
                      <a:endParaRPr lang="en-US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823" marR="7823" marT="782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czhang8@illinois.edu</a:t>
                      </a:r>
                      <a:endParaRPr lang="en-US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823" marR="7823" marT="78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</a:rPr>
                        <a:t>BHPI</a:t>
                      </a:r>
                      <a:endParaRPr lang="en-US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823" marR="7823" marT="782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1</a:t>
                      </a:r>
                      <a:endParaRPr lang="en-US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823" marR="7823" marT="782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195</a:t>
                      </a:r>
                      <a:endParaRPr lang="en-US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823" marR="7823" marT="782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neat</a:t>
                      </a:r>
                      <a:endParaRPr lang="en-US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823" marR="7823" marT="782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</a:rPr>
                        <a:t>5.8</a:t>
                      </a:r>
                      <a:endParaRPr lang="en-US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823" marR="7823" marT="782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 dirty="0">
                          <a:effectLst/>
                        </a:rPr>
                        <a:t>285.32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823" marR="7823" marT="7823" marB="0" anchor="b"/>
                </a:tc>
                <a:extLst>
                  <a:ext uri="{0D108BD9-81ED-4DB2-BD59-A6C34878D82A}">
                    <a16:rowId xmlns:a16="http://schemas.microsoft.com/office/drawing/2014/main" val="3362438192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315"/>
    </mc:Choice>
    <mc:Fallback>
      <p:transition spd="slow" advTm="2315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Contact Info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>
                <a:hlinkClick r:id="rId2"/>
              </a:rPr>
              <a:t>www.scs.illinois.edu/htsf</a:t>
            </a:r>
            <a:endParaRPr lang="en-US" dirty="0" smtClean="0"/>
          </a:p>
          <a:p>
            <a:pPr marL="0" indent="0" eaLnBrk="1" hangingPunct="1">
              <a:buNone/>
              <a:defRPr/>
            </a:pPr>
            <a:r>
              <a:rPr lang="en-US" sz="1400" dirty="0" smtClean="0"/>
              <a:t>       https</a:t>
            </a:r>
            <a:r>
              <a:rPr lang="en-US" sz="1400" dirty="0"/>
              <a:t>://scs.illinois.edu/resources/cores-scs-service-facilities/high-throughput-screening-facility</a:t>
            </a:r>
            <a:endParaRPr lang="en-US" sz="1400" dirty="0" smtClean="0"/>
          </a:p>
          <a:p>
            <a:pPr eaLnBrk="1" hangingPunct="1">
              <a:defRPr/>
            </a:pPr>
            <a:r>
              <a:rPr lang="en-US" dirty="0" smtClean="0"/>
              <a:t>Chen Zhang</a:t>
            </a:r>
          </a:p>
          <a:p>
            <a:pPr eaLnBrk="1" hangingPunct="1">
              <a:defRPr/>
            </a:pPr>
            <a:r>
              <a:rPr lang="en-US" dirty="0" smtClean="0"/>
              <a:t>Lab: 361 </a:t>
            </a:r>
            <a:r>
              <a:rPr lang="en-US" dirty="0" smtClean="0"/>
              <a:t>Noyes </a:t>
            </a:r>
            <a:r>
              <a:rPr lang="en-US" dirty="0" smtClean="0"/>
              <a:t>Lab </a:t>
            </a:r>
          </a:p>
          <a:p>
            <a:pPr eaLnBrk="1" hangingPunct="1">
              <a:defRPr/>
            </a:pPr>
            <a:r>
              <a:rPr lang="en-US" dirty="0" smtClean="0"/>
              <a:t>Office: 363 Noyes Lab</a:t>
            </a:r>
            <a:endParaRPr lang="en-US" dirty="0" smtClean="0"/>
          </a:p>
          <a:p>
            <a:pPr eaLnBrk="1" hangingPunct="1">
              <a:defRPr/>
            </a:pPr>
            <a:r>
              <a:rPr lang="en-US" dirty="0" smtClean="0"/>
              <a:t>217-244-4198</a:t>
            </a:r>
            <a:endParaRPr lang="en-US" dirty="0" smtClean="0"/>
          </a:p>
          <a:p>
            <a:pPr eaLnBrk="1" hangingPunct="1">
              <a:defRPr/>
            </a:pPr>
            <a:r>
              <a:rPr lang="en-US" dirty="0" smtClean="0"/>
              <a:t>czhang8@illinois.edu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10"/>
    </mc:Choice>
    <mc:Fallback>
      <p:transition spd="slow" advTm="171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HTS Applications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95252"/>
            <a:ext cx="8686800" cy="4525963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dirty="0" smtClean="0"/>
              <a:t>Enzymes</a:t>
            </a:r>
          </a:p>
          <a:p>
            <a:pPr eaLnBrk="1" hangingPunct="1">
              <a:defRPr/>
            </a:pPr>
            <a:r>
              <a:rPr lang="en-US" sz="2800" dirty="0"/>
              <a:t>Micro RNAs</a:t>
            </a:r>
          </a:p>
          <a:p>
            <a:pPr eaLnBrk="1" hangingPunct="1">
              <a:defRPr/>
            </a:pPr>
            <a:r>
              <a:rPr lang="en-US" sz="2800" dirty="0" smtClean="0"/>
              <a:t>DNA/RNA-protein interaction</a:t>
            </a:r>
          </a:p>
          <a:p>
            <a:pPr eaLnBrk="1" hangingPunct="1">
              <a:defRPr/>
            </a:pPr>
            <a:r>
              <a:rPr lang="en-US" sz="2800" dirty="0" smtClean="0"/>
              <a:t>Protein-protein interaction </a:t>
            </a:r>
          </a:p>
          <a:p>
            <a:pPr eaLnBrk="1" hangingPunct="1">
              <a:defRPr/>
            </a:pPr>
            <a:r>
              <a:rPr lang="en-US" sz="2800" dirty="0" smtClean="0"/>
              <a:t>Receptor-ligand binding</a:t>
            </a:r>
          </a:p>
          <a:p>
            <a:pPr eaLnBrk="1" hangingPunct="1">
              <a:defRPr/>
            </a:pPr>
            <a:r>
              <a:rPr lang="en-US" sz="2800" dirty="0" smtClean="0"/>
              <a:t>Bacteria/ mammalian cell growth, gene expression</a:t>
            </a:r>
          </a:p>
          <a:p>
            <a:pPr eaLnBrk="1" hangingPunct="1">
              <a:defRPr/>
            </a:pPr>
            <a:r>
              <a:rPr lang="en-US" sz="2800" dirty="0" smtClean="0"/>
              <a:t>Cell differentiation and signaling pathway </a:t>
            </a:r>
            <a:endParaRPr lang="en-US" sz="2800" dirty="0"/>
          </a:p>
          <a:p>
            <a:pPr eaLnBrk="1" hangingPunct="1">
              <a:defRPr/>
            </a:pPr>
            <a:endParaRPr lang="en-US" sz="2800" dirty="0" smtClean="0"/>
          </a:p>
        </p:txBody>
      </p:sp>
    </p:spTree>
  </p:cSld>
  <p:clrMapOvr>
    <a:masterClrMapping/>
  </p:clrMapOvr>
  <p:transition advTm="19295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HTS in Drug Discovery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83782"/>
            <a:ext cx="9144000" cy="2882685"/>
          </a:xfrm>
        </p:spPr>
      </p:pic>
    </p:spTree>
    <p:extLst>
      <p:ext uri="{BB962C8B-B14F-4D97-AF65-F5344CB8AC3E}">
        <p14:creationId xmlns:p14="http://schemas.microsoft.com/office/powerpoint/2010/main" val="1131621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8794"/>
    </mc:Choice>
    <mc:Fallback>
      <p:transition spd="slow" advTm="28794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9833" y="657224"/>
            <a:ext cx="3719379" cy="5701564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2354" y="2694761"/>
            <a:ext cx="1905316" cy="1626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9999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6007"/>
    </mc:Choice>
    <mc:Fallback>
      <p:transition spd="slow" advTm="36007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Text Box 3"/>
          <p:cNvSpPr txBox="1">
            <a:spLocks noChangeArrowheads="1"/>
          </p:cNvSpPr>
          <p:nvPr/>
        </p:nvSpPr>
        <p:spPr bwMode="auto">
          <a:xfrm>
            <a:off x="1303638" y="1348800"/>
            <a:ext cx="7162800" cy="550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>
                <a:latin typeface="Times New Roman" pitchFamily="18" charset="0"/>
              </a:rPr>
              <a:t>HTSF can help with all aspects of:</a:t>
            </a:r>
          </a:p>
          <a:p>
            <a:pPr>
              <a:spcBef>
                <a:spcPct val="50000"/>
              </a:spcBef>
            </a:pPr>
            <a:r>
              <a:rPr lang="en-US" sz="2400" dirty="0" smtClean="0">
                <a:latin typeface="Times New Roman" pitchFamily="18" charset="0"/>
              </a:rPr>
              <a:t>- </a:t>
            </a:r>
            <a:r>
              <a:rPr lang="en-US" sz="2400" dirty="0">
                <a:latin typeface="Times New Roman" pitchFamily="18" charset="0"/>
              </a:rPr>
              <a:t>Assay development/optimization</a:t>
            </a:r>
          </a:p>
          <a:p>
            <a:pPr>
              <a:spcBef>
                <a:spcPct val="50000"/>
              </a:spcBef>
            </a:pPr>
            <a:r>
              <a:rPr lang="en-US" sz="2400" dirty="0">
                <a:latin typeface="Times New Roman" pitchFamily="18" charset="0"/>
              </a:rPr>
              <a:t>- High-throughput screening</a:t>
            </a:r>
          </a:p>
          <a:p>
            <a:pPr>
              <a:spcBef>
                <a:spcPct val="50000"/>
              </a:spcBef>
            </a:pPr>
            <a:r>
              <a:rPr lang="en-US" sz="2400" dirty="0">
                <a:latin typeface="Times New Roman" pitchFamily="18" charset="0"/>
              </a:rPr>
              <a:t>- Data analysis/interpretation</a:t>
            </a:r>
          </a:p>
          <a:p>
            <a:pPr>
              <a:spcBef>
                <a:spcPct val="50000"/>
              </a:spcBef>
              <a:buFontTx/>
              <a:buChar char="-"/>
            </a:pPr>
            <a:r>
              <a:rPr lang="en-US" sz="2400" dirty="0">
                <a:latin typeface="Times New Roman" pitchFamily="18" charset="0"/>
              </a:rPr>
              <a:t> Secondary experiments</a:t>
            </a:r>
          </a:p>
          <a:p>
            <a:pPr>
              <a:spcBef>
                <a:spcPct val="50000"/>
              </a:spcBef>
              <a:buFontTx/>
              <a:buChar char="-"/>
            </a:pPr>
            <a:r>
              <a:rPr lang="en-US" sz="2400" dirty="0">
                <a:latin typeface="Times New Roman" pitchFamily="18" charset="0"/>
              </a:rPr>
              <a:t> Follow-up </a:t>
            </a:r>
            <a:r>
              <a:rPr lang="en-US" sz="2400" dirty="0" smtClean="0">
                <a:latin typeface="Times New Roman" pitchFamily="18" charset="0"/>
              </a:rPr>
              <a:t>assays</a:t>
            </a:r>
          </a:p>
          <a:p>
            <a:pPr>
              <a:spcBef>
                <a:spcPct val="50000"/>
              </a:spcBef>
              <a:buFontTx/>
              <a:buChar char="-"/>
            </a:pPr>
            <a:endParaRPr lang="en-US" sz="2400" dirty="0" smtClean="0">
              <a:latin typeface="Times New Roman" pitchFamily="18" charset="0"/>
            </a:endParaRPr>
          </a:p>
          <a:p>
            <a:pPr>
              <a:spcBef>
                <a:spcPct val="50000"/>
              </a:spcBef>
              <a:buFontTx/>
              <a:buChar char="-"/>
            </a:pPr>
            <a:r>
              <a:rPr lang="en-US" sz="2400" dirty="0" smtClean="0">
                <a:solidFill>
                  <a:srgbClr val="FFFF00"/>
                </a:solidFill>
                <a:latin typeface="Times New Roman" pitchFamily="18" charset="0"/>
              </a:rPr>
              <a:t>“Free” consultation to initiate new projects</a:t>
            </a:r>
          </a:p>
          <a:p>
            <a:pPr>
              <a:spcBef>
                <a:spcPct val="50000"/>
              </a:spcBef>
            </a:pPr>
            <a:r>
              <a:rPr lang="en-US" sz="2400" dirty="0" smtClean="0">
                <a:solidFill>
                  <a:srgbClr val="FFFF00"/>
                </a:solidFill>
                <a:latin typeface="Times New Roman" pitchFamily="18" charset="0"/>
              </a:rPr>
              <a:t>- On campus, external academic and industrial users</a:t>
            </a:r>
          </a:p>
          <a:p>
            <a:pPr>
              <a:spcBef>
                <a:spcPct val="50000"/>
              </a:spcBef>
            </a:pPr>
            <a:endParaRPr lang="en-US" sz="2400" dirty="0">
              <a:latin typeface="Times New Roman" pitchFamily="18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457200" y="381000"/>
            <a:ext cx="8229600" cy="714375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kern="0" dirty="0" smtClean="0"/>
              <a:t>HTS Facility</a:t>
            </a:r>
          </a:p>
        </p:txBody>
      </p:sp>
    </p:spTree>
    <p:extLst>
      <p:ext uri="{BB962C8B-B14F-4D97-AF65-F5344CB8AC3E}">
        <p14:creationId xmlns:p14="http://schemas.microsoft.com/office/powerpoint/2010/main" val="39666017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8048"/>
    </mc:Choice>
    <mc:Fallback>
      <p:transition spd="slow" advTm="28048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14375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dirty="0" smtClean="0"/>
              <a:t>Assay Design and Optimization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839200" cy="48006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dirty="0" smtClean="0"/>
              <a:t>Appropriate </a:t>
            </a:r>
            <a:r>
              <a:rPr lang="en-US" sz="2800" dirty="0" smtClean="0"/>
              <a:t>controls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sz="2800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 dirty="0" smtClean="0"/>
              <a:t>Sufficient assay quality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sz="2800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 dirty="0" smtClean="0"/>
              <a:t>Compatible with the robotic system instrumentation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sz="2800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 dirty="0" smtClean="0"/>
              <a:t>Stability and reproducibility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sz="2800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 dirty="0" smtClean="0"/>
              <a:t>Reagent costs</a:t>
            </a:r>
          </a:p>
        </p:txBody>
      </p:sp>
    </p:spTree>
  </p:cSld>
  <p:clrMapOvr>
    <a:masterClrMapping/>
  </p:clrMapOvr>
  <p:transition advTm="26098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385529" y="130194"/>
            <a:ext cx="8229600" cy="1139825"/>
          </a:xfrm>
        </p:spPr>
        <p:txBody>
          <a:bodyPr/>
          <a:lstStyle/>
          <a:p>
            <a:pPr eaLnBrk="1" hangingPunct="1"/>
            <a:r>
              <a:rPr lang="en-US" dirty="0" smtClean="0"/>
              <a:t>Plate Readers: Analyst HT</a:t>
            </a:r>
          </a:p>
        </p:txBody>
      </p:sp>
      <p:pic>
        <p:nvPicPr>
          <p:cNvPr id="20483" name="Picture 4" descr="analys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1329" y="1204119"/>
            <a:ext cx="2784475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result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78664" y="1966119"/>
            <a:ext cx="3420427" cy="20574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829624" y="4215388"/>
            <a:ext cx="182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Luminescence</a:t>
            </a:r>
            <a:endParaRPr lang="en-US" dirty="0"/>
          </a:p>
          <a:p>
            <a:r>
              <a:rPr lang="en-US" dirty="0" smtClean="0"/>
              <a:t>Fluorescence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814529" y="4343923"/>
            <a:ext cx="13716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Positive Controls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7637632" y="4192120"/>
            <a:ext cx="13716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Negative Controls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6088877" y="1365954"/>
            <a:ext cx="13716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Potential Hits</a:t>
            </a:r>
            <a:endParaRPr lang="en-US" dirty="0"/>
          </a:p>
        </p:txBody>
      </p:sp>
      <p:cxnSp>
        <p:nvCxnSpPr>
          <p:cNvPr id="7" name="Straight Arrow Connector 6"/>
          <p:cNvCxnSpPr/>
          <p:nvPr/>
        </p:nvCxnSpPr>
        <p:spPr>
          <a:xfrm flipV="1">
            <a:off x="4191000" y="4098338"/>
            <a:ext cx="187664" cy="23338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 flipV="1">
            <a:off x="7637632" y="4030549"/>
            <a:ext cx="192001" cy="24231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6436066" y="2012285"/>
            <a:ext cx="1024412" cy="185883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6512266" y="1966119"/>
            <a:ext cx="609600" cy="3429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6302716" y="1966119"/>
            <a:ext cx="0" cy="6858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72971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9927"/>
    </mc:Choice>
    <mc:Fallback>
      <p:transition spd="slow" advTm="19927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Plate Readers: Cytation 5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336747"/>
            <a:ext cx="8229600" cy="4433192"/>
          </a:xfrm>
        </p:spPr>
      </p:pic>
      <p:sp>
        <p:nvSpPr>
          <p:cNvPr id="7" name="TextBox 6"/>
          <p:cNvSpPr txBox="1"/>
          <p:nvPr/>
        </p:nvSpPr>
        <p:spPr>
          <a:xfrm>
            <a:off x="1715445" y="5992722"/>
            <a:ext cx="640431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Temperature/CO2 controlled</a:t>
            </a:r>
          </a:p>
          <a:p>
            <a:r>
              <a:rPr lang="en-US" dirty="0" smtClean="0"/>
              <a:t>Automated long term detection provided by </a:t>
            </a:r>
            <a:r>
              <a:rPr lang="en-US" dirty="0" err="1" smtClean="0"/>
              <a:t>BioSpa</a:t>
            </a:r>
            <a:r>
              <a:rPr lang="en-US" dirty="0" smtClean="0"/>
              <a:t> incubator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86237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1576"/>
    </mc:Choice>
    <mc:Fallback>
      <p:transition spd="slow" advTm="41576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ipple">
  <a:themeElements>
    <a:clrScheme name="Ripple 3">
      <a:dk1>
        <a:srgbClr val="008AE8"/>
      </a:dk1>
      <a:lt1>
        <a:srgbClr val="FFFFFF"/>
      </a:lt1>
      <a:dk2>
        <a:srgbClr val="0068AE"/>
      </a:dk2>
      <a:lt2>
        <a:srgbClr val="CCECFF"/>
      </a:lt2>
      <a:accent1>
        <a:srgbClr val="009999"/>
      </a:accent1>
      <a:accent2>
        <a:srgbClr val="0088E4"/>
      </a:accent2>
      <a:accent3>
        <a:srgbClr val="AAB9D3"/>
      </a:accent3>
      <a:accent4>
        <a:srgbClr val="DADADA"/>
      </a:accent4>
      <a:accent5>
        <a:srgbClr val="AACACA"/>
      </a:accent5>
      <a:accent6>
        <a:srgbClr val="007BCF"/>
      </a:accent6>
      <a:hlink>
        <a:srgbClr val="99FF99"/>
      </a:hlink>
      <a:folHlink>
        <a:srgbClr val="AFE1FF"/>
      </a:folHlink>
    </a:clrScheme>
    <a:fontScheme name="Rippl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Ripple 1">
        <a:dk1>
          <a:srgbClr val="2B2B85"/>
        </a:dk1>
        <a:lt1>
          <a:srgbClr val="FFFFFF"/>
        </a:lt1>
        <a:dk2>
          <a:srgbClr val="00254A"/>
        </a:dk2>
        <a:lt2>
          <a:srgbClr val="C0C0C0"/>
        </a:lt2>
        <a:accent1>
          <a:srgbClr val="0099FF"/>
        </a:accent1>
        <a:accent2>
          <a:srgbClr val="006699"/>
        </a:accent2>
        <a:accent3>
          <a:srgbClr val="AAACB1"/>
        </a:accent3>
        <a:accent4>
          <a:srgbClr val="DADADA"/>
        </a:accent4>
        <a:accent5>
          <a:srgbClr val="AACAFF"/>
        </a:accent5>
        <a:accent6>
          <a:srgbClr val="005C8A"/>
        </a:accent6>
        <a:hlink>
          <a:srgbClr val="99CCFF"/>
        </a:hlink>
        <a:folHlink>
          <a:srgbClr val="8F8FB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2">
        <a:dk1>
          <a:srgbClr val="3B4B5D"/>
        </a:dk1>
        <a:lt1>
          <a:srgbClr val="FFFFFF"/>
        </a:lt1>
        <a:dk2>
          <a:srgbClr val="466886"/>
        </a:dk2>
        <a:lt2>
          <a:srgbClr val="CCECFF"/>
        </a:lt2>
        <a:accent1>
          <a:srgbClr val="6D9D97"/>
        </a:accent1>
        <a:accent2>
          <a:srgbClr val="53718C"/>
        </a:accent2>
        <a:accent3>
          <a:srgbClr val="B0B9C3"/>
        </a:accent3>
        <a:accent4>
          <a:srgbClr val="DADADA"/>
        </a:accent4>
        <a:accent5>
          <a:srgbClr val="BACCC9"/>
        </a:accent5>
        <a:accent6>
          <a:srgbClr val="4A667E"/>
        </a:accent6>
        <a:hlink>
          <a:srgbClr val="99CCFF"/>
        </a:hlink>
        <a:folHlink>
          <a:srgbClr val="A97CF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3">
        <a:dk1>
          <a:srgbClr val="008AE8"/>
        </a:dk1>
        <a:lt1>
          <a:srgbClr val="FFFFFF"/>
        </a:lt1>
        <a:dk2>
          <a:srgbClr val="0068AE"/>
        </a:dk2>
        <a:lt2>
          <a:srgbClr val="CCECFF"/>
        </a:lt2>
        <a:accent1>
          <a:srgbClr val="009999"/>
        </a:accent1>
        <a:accent2>
          <a:srgbClr val="0088E4"/>
        </a:accent2>
        <a:accent3>
          <a:srgbClr val="AAB9D3"/>
        </a:accent3>
        <a:accent4>
          <a:srgbClr val="DADADA"/>
        </a:accent4>
        <a:accent5>
          <a:srgbClr val="AACACA"/>
        </a:accent5>
        <a:accent6>
          <a:srgbClr val="007BCF"/>
        </a:accent6>
        <a:hlink>
          <a:srgbClr val="99FF99"/>
        </a:hlink>
        <a:folHlink>
          <a:srgbClr val="AFE1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4">
        <a:dk1>
          <a:srgbClr val="9B69FF"/>
        </a:dk1>
        <a:lt1>
          <a:srgbClr val="FFFFFF"/>
        </a:lt1>
        <a:dk2>
          <a:srgbClr val="666699"/>
        </a:dk2>
        <a:lt2>
          <a:srgbClr val="D9D9FF"/>
        </a:lt2>
        <a:accent1>
          <a:srgbClr val="66CCFF"/>
        </a:accent1>
        <a:accent2>
          <a:srgbClr val="9966FF"/>
        </a:accent2>
        <a:accent3>
          <a:srgbClr val="B8B8CA"/>
        </a:accent3>
        <a:accent4>
          <a:srgbClr val="DADADA"/>
        </a:accent4>
        <a:accent5>
          <a:srgbClr val="B8E2FF"/>
        </a:accent5>
        <a:accent6>
          <a:srgbClr val="8A5CE7"/>
        </a:accent6>
        <a:hlink>
          <a:srgbClr val="0099CC"/>
        </a:hlink>
        <a:folHlink>
          <a:srgbClr val="0033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5">
        <a:dk1>
          <a:srgbClr val="008080"/>
        </a:dk1>
        <a:lt1>
          <a:srgbClr val="FFFFFF"/>
        </a:lt1>
        <a:dk2>
          <a:srgbClr val="006666"/>
        </a:dk2>
        <a:lt2>
          <a:srgbClr val="FFFFCC"/>
        </a:lt2>
        <a:accent1>
          <a:srgbClr val="0099FF"/>
        </a:accent1>
        <a:accent2>
          <a:srgbClr val="008080"/>
        </a:accent2>
        <a:accent3>
          <a:srgbClr val="AAB8B8"/>
        </a:accent3>
        <a:accent4>
          <a:srgbClr val="DADADA"/>
        </a:accent4>
        <a:accent5>
          <a:srgbClr val="AACAFF"/>
        </a:accent5>
        <a:accent6>
          <a:srgbClr val="007373"/>
        </a:accent6>
        <a:hlink>
          <a:srgbClr val="1ACE9F"/>
        </a:hlink>
        <a:folHlink>
          <a:srgbClr val="A5B5C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6">
        <a:dk1>
          <a:srgbClr val="CDD9D1"/>
        </a:dk1>
        <a:lt1>
          <a:srgbClr val="FFFFFF"/>
        </a:lt1>
        <a:dk2>
          <a:srgbClr val="A3BBA9"/>
        </a:dk2>
        <a:lt2>
          <a:srgbClr val="007D80"/>
        </a:lt2>
        <a:accent1>
          <a:srgbClr val="9CA8A4"/>
        </a:accent1>
        <a:accent2>
          <a:srgbClr val="CBD7CE"/>
        </a:accent2>
        <a:accent3>
          <a:srgbClr val="CEDAD1"/>
        </a:accent3>
        <a:accent4>
          <a:srgbClr val="DADADA"/>
        </a:accent4>
        <a:accent5>
          <a:srgbClr val="CBD1CF"/>
        </a:accent5>
        <a:accent6>
          <a:srgbClr val="B8C3BA"/>
        </a:accent6>
        <a:hlink>
          <a:srgbClr val="00990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7">
        <a:dk1>
          <a:srgbClr val="686B5D"/>
        </a:dk1>
        <a:lt1>
          <a:srgbClr val="DCDAD0"/>
        </a:lt1>
        <a:dk2>
          <a:srgbClr val="525040"/>
        </a:dk2>
        <a:lt2>
          <a:srgbClr val="D3D2A6"/>
        </a:lt2>
        <a:accent1>
          <a:srgbClr val="5D8770"/>
        </a:accent1>
        <a:accent2>
          <a:srgbClr val="686B5D"/>
        </a:accent2>
        <a:accent3>
          <a:srgbClr val="B3B3AF"/>
        </a:accent3>
        <a:accent4>
          <a:srgbClr val="BCBAB1"/>
        </a:accent4>
        <a:accent5>
          <a:srgbClr val="B6C3BB"/>
        </a:accent5>
        <a:accent6>
          <a:srgbClr val="5E6053"/>
        </a:accent6>
        <a:hlink>
          <a:srgbClr val="85B7A9"/>
        </a:hlink>
        <a:folHlink>
          <a:srgbClr val="B8936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8">
        <a:dk1>
          <a:srgbClr val="000000"/>
        </a:dk1>
        <a:lt1>
          <a:srgbClr val="EAEAEA"/>
        </a:lt1>
        <a:dk2>
          <a:srgbClr val="000000"/>
        </a:dk2>
        <a:lt2>
          <a:srgbClr val="B2B2B2"/>
        </a:lt2>
        <a:accent1>
          <a:srgbClr val="A4BCC4"/>
        </a:accent1>
        <a:accent2>
          <a:srgbClr val="FFFFFF"/>
        </a:accent2>
        <a:accent3>
          <a:srgbClr val="F3F3F3"/>
        </a:accent3>
        <a:accent4>
          <a:srgbClr val="000000"/>
        </a:accent4>
        <a:accent5>
          <a:srgbClr val="CFDADE"/>
        </a:accent5>
        <a:accent6>
          <a:srgbClr val="E7E7E7"/>
        </a:accent6>
        <a:hlink>
          <a:srgbClr val="0066FF"/>
        </a:hlink>
        <a:folHlink>
          <a:srgbClr val="00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ipple 9">
        <a:dk1>
          <a:srgbClr val="000000"/>
        </a:dk1>
        <a:lt1>
          <a:srgbClr val="D7D1B9"/>
        </a:lt1>
        <a:dk2>
          <a:srgbClr val="B39257"/>
        </a:dk2>
        <a:lt2>
          <a:srgbClr val="B1A887"/>
        </a:lt2>
        <a:accent1>
          <a:srgbClr val="FFCC66"/>
        </a:accent1>
        <a:accent2>
          <a:srgbClr val="E6E3AC"/>
        </a:accent2>
        <a:accent3>
          <a:srgbClr val="E8E5D9"/>
        </a:accent3>
        <a:accent4>
          <a:srgbClr val="000000"/>
        </a:accent4>
        <a:accent5>
          <a:srgbClr val="FFE2B8"/>
        </a:accent5>
        <a:accent6>
          <a:srgbClr val="D0CE9B"/>
        </a:accent6>
        <a:hlink>
          <a:srgbClr val="666633"/>
        </a:hlink>
        <a:folHlink>
          <a:srgbClr val="9C98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3422</TotalTime>
  <Words>700</Words>
  <Application>Microsoft Office PowerPoint</Application>
  <PresentationFormat>On-screen Show (4:3)</PresentationFormat>
  <Paragraphs>175</Paragraphs>
  <Slides>22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宋体</vt:lpstr>
      <vt:lpstr>Arial</vt:lpstr>
      <vt:lpstr>Calibri</vt:lpstr>
      <vt:lpstr>Times New Roman</vt:lpstr>
      <vt:lpstr>Wingdings</vt:lpstr>
      <vt:lpstr>Ripple</vt:lpstr>
      <vt:lpstr>Image</vt:lpstr>
      <vt:lpstr>High-Throughput Screening and the HTS Facility</vt:lpstr>
      <vt:lpstr>What is HTS?</vt:lpstr>
      <vt:lpstr>HTS Applications</vt:lpstr>
      <vt:lpstr>HTS in Drug Discovery</vt:lpstr>
      <vt:lpstr>PowerPoint Presentation</vt:lpstr>
      <vt:lpstr>PowerPoint Presentation</vt:lpstr>
      <vt:lpstr>Assay Design and Optimization</vt:lpstr>
      <vt:lpstr>Plate Readers: Analyst HT</vt:lpstr>
      <vt:lpstr>Plate Readers: Cytation 5</vt:lpstr>
      <vt:lpstr>Plate Reader</vt:lpstr>
      <vt:lpstr>Imaging Reader </vt:lpstr>
      <vt:lpstr>Image-based Detection</vt:lpstr>
      <vt:lpstr>Sample Images</vt:lpstr>
      <vt:lpstr>Screening can be done in collaboration with other facilities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Contact Info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High-throughput Screening and the HTS Facility</dc:title>
  <dc:creator>CC</dc:creator>
  <cp:lastModifiedBy>Zhang Chen</cp:lastModifiedBy>
  <cp:revision>439</cp:revision>
  <dcterms:created xsi:type="dcterms:W3CDTF">2009-04-02T04:38:32Z</dcterms:created>
  <dcterms:modified xsi:type="dcterms:W3CDTF">2021-02-02T00:31:10Z</dcterms:modified>
</cp:coreProperties>
</file>