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8" r:id="rId2"/>
    <p:sldId id="306" r:id="rId3"/>
    <p:sldId id="317" r:id="rId4"/>
    <p:sldId id="318" r:id="rId5"/>
    <p:sldId id="319" r:id="rId6"/>
    <p:sldId id="320" r:id="rId7"/>
    <p:sldId id="264" r:id="rId8"/>
    <p:sldId id="313" r:id="rId9"/>
    <p:sldId id="265" r:id="rId10"/>
    <p:sldId id="292" r:id="rId11"/>
    <p:sldId id="316" r:id="rId12"/>
    <p:sldId id="274" r:id="rId13"/>
    <p:sldId id="314" r:id="rId14"/>
    <p:sldId id="297" r:id="rId15"/>
    <p:sldId id="301" r:id="rId16"/>
    <p:sldId id="296" r:id="rId17"/>
    <p:sldId id="324" r:id="rId18"/>
    <p:sldId id="322" r:id="rId19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2500" autoAdjust="0"/>
    <p:restoredTop sz="94777" autoAdjust="0"/>
  </p:normalViewPr>
  <p:slideViewPr>
    <p:cSldViewPr>
      <p:cViewPr varScale="1">
        <p:scale>
          <a:sx n="116" d="100"/>
          <a:sy n="116" d="100"/>
        </p:scale>
        <p:origin x="23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68FFE-86D3-49A4-A8EA-CB09AC49BA9F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5E780-8AD7-4481-BF55-3B6BFA400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61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FC4DD-EA9F-4385-A125-E3DE11BD1ED5}" type="datetimeFigureOut">
              <a:rPr lang="en-US" smtClean="0"/>
              <a:pPr/>
              <a:t>1/31/2021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A4703C-A27D-42B6-8BCC-E86E2ECE4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619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E3C66F-0962-4B14-838F-D013F0906E3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721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E3C66F-0962-4B14-838F-D013F0906E3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871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E3C66F-0962-4B14-838F-D013F0906E3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919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E3C66F-0962-4B14-838F-D013F0906E3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897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E3C66F-0962-4B14-838F-D013F0906E3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293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E3C66F-0962-4B14-838F-D013F0906E3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400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E3C66F-0962-4B14-838F-D013F0906E3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680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E3C66F-0962-4B14-838F-D013F0906E3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341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982FB-A3FE-432B-A158-18BE1FBD17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429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481F9-28B9-4F0A-B109-EB55937689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807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4EFE8-17FF-46BC-810D-22F34D58A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95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6FA1E-AB33-4D7A-AF3D-E2BFD2FFCD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695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533400"/>
            <a:ext cx="7772400" cy="556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44061-F33B-44CE-96A1-D1E5DBAD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43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10AE9-02E9-46AE-AD19-B0D6CB35FD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214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C36CB-5D5E-45B9-B1CA-3EC486E03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68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43740-3E40-4B2C-9A1F-6879387FD7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148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C1BC1-5528-4243-B73C-F5946F6BD4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12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95D67-066E-48EB-9CCB-C6D1BEFE52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81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66523-C897-48F2-8658-1F32B83103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590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8E2C0-79E1-409D-82CD-121D49D89E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614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B7D1A-04A7-4304-BE5F-A2762338EF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606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www.uiuc.ed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2C3F7F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2C3F7F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BA359E7-4021-4C48-AF52-2A5E4B51BBDA}" type="slidenum">
              <a:rPr 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031" name="Rectangle 7">
            <a:hlinkClick r:id="rId15"/>
          </p:cNvPr>
          <p:cNvSpPr>
            <a:spLocks noChangeArrowheads="1"/>
          </p:cNvSpPr>
          <p:nvPr userDrawn="1"/>
        </p:nvSpPr>
        <p:spPr bwMode="auto">
          <a:xfrm>
            <a:off x="4419600" y="6248400"/>
            <a:ext cx="304800" cy="381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86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2C3F7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2C3F7F"/>
          </a:solidFill>
          <a:latin typeface="Georgia" pitchFamily="18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2C3F7F"/>
          </a:solidFill>
          <a:latin typeface="Georgia" pitchFamily="18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2C3F7F"/>
          </a:solidFill>
          <a:latin typeface="Georgia" pitchFamily="18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2C3F7F"/>
          </a:solidFill>
          <a:latin typeface="Georgia" pitchFamily="18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2C3F7F"/>
          </a:solidFill>
          <a:latin typeface="Georgia" pitchFamily="18" charset="0"/>
          <a:ea typeface="ＭＳ Ｐゴシック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2C3F7F"/>
          </a:solidFill>
          <a:latin typeface="Georgia" pitchFamily="18" charset="0"/>
          <a:ea typeface="ＭＳ Ｐゴシック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2C3F7F"/>
          </a:solidFill>
          <a:latin typeface="Georgia" pitchFamily="18" charset="0"/>
          <a:ea typeface="ＭＳ Ｐゴシック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2C3F7F"/>
          </a:solidFill>
          <a:latin typeface="Georgia" pitchFamily="18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"/>
        <a:defRPr sz="2400">
          <a:solidFill>
            <a:srgbClr val="2C3F7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C3F7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"/>
        <a:defRPr sz="2000" i="1">
          <a:solidFill>
            <a:srgbClr val="2C3F7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i="1">
          <a:solidFill>
            <a:srgbClr val="2C3F7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"/>
        <a:defRPr sz="2000" i="1">
          <a:solidFill>
            <a:srgbClr val="2C3F7F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"/>
        <a:defRPr sz="2000" i="1">
          <a:solidFill>
            <a:srgbClr val="2C3F7F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"/>
        <a:defRPr sz="2000" i="1">
          <a:solidFill>
            <a:srgbClr val="2C3F7F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"/>
        <a:defRPr sz="2000" i="1">
          <a:solidFill>
            <a:srgbClr val="2C3F7F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"/>
        <a:defRPr sz="2000" i="1">
          <a:solidFill>
            <a:srgbClr val="2C3F7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cs.illinois.edu/resources/cores-scs-service-facilities/mass-spectrometry-lab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frs@illinois.edu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SCS Mass Spectrometry Laboratory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Contact Information</a:t>
            </a:r>
          </a:p>
          <a:p>
            <a:pPr lvl="1" eaLnBrk="1" hangingPunct="1"/>
            <a:r>
              <a:rPr lang="en-US" dirty="0"/>
              <a:t>31 Noyes Laboratory (8:00-5:00 M-F)</a:t>
            </a:r>
          </a:p>
          <a:p>
            <a:pPr lvl="1" eaLnBrk="1" hangingPunct="1"/>
            <a:r>
              <a:rPr lang="en-US" dirty="0"/>
              <a:t>217-333-2545</a:t>
            </a:r>
          </a:p>
          <a:p>
            <a:pPr lvl="1" eaLnBrk="1" hangingPunct="1"/>
            <a:r>
              <a:rPr lang="en-US" dirty="0">
                <a:hlinkClick r:id="rId3"/>
              </a:rPr>
              <a:t>https://scs.illinois.edu/resources/cores-scs-service-facilities/mass-spectrometry-lab</a:t>
            </a:r>
            <a:endParaRPr lang="en-US" dirty="0"/>
          </a:p>
          <a:p>
            <a:pPr lvl="1" eaLnBrk="1" hangingPunct="1"/>
            <a:r>
              <a:rPr lang="en-US" dirty="0"/>
              <a:t>Furong Sun (</a:t>
            </a:r>
            <a:r>
              <a:rPr lang="en-US" dirty="0">
                <a:hlinkClick r:id="rId4"/>
              </a:rPr>
              <a:t>frs@illinois.edu</a:t>
            </a:r>
            <a:r>
              <a:rPr lang="en-US" dirty="0"/>
              <a:t>)</a:t>
            </a:r>
          </a:p>
          <a:p>
            <a:pPr marL="0" indent="0" eaLnBrk="1" hangingPunct="1">
              <a:buNone/>
            </a:pPr>
            <a:r>
              <a:rPr lang="en-US" dirty="0"/>
              <a:t>Staff</a:t>
            </a:r>
          </a:p>
          <a:p>
            <a:pPr marL="0" indent="0" eaLnBrk="1" hangingPunct="1">
              <a:buNone/>
            </a:pPr>
            <a:r>
              <a:rPr lang="en-US" sz="2000" dirty="0"/>
              <a:t>	</a:t>
            </a:r>
            <a:r>
              <a:rPr lang="en-US" dirty="0"/>
              <a:t>Furong Sun, Director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2060"/>
                </a:solidFill>
              </a:rPr>
              <a:t>	Haijun Yao, </a:t>
            </a:r>
            <a:r>
              <a:rPr lang="en-US" dirty="0" err="1">
                <a:solidFill>
                  <a:srgbClr val="002060"/>
                </a:solidFill>
              </a:rPr>
              <a:t>Spectrometrist</a:t>
            </a:r>
            <a:endParaRPr lang="en-US" dirty="0">
              <a:solidFill>
                <a:srgbClr val="002060"/>
              </a:solidFill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2060"/>
                </a:solidFill>
              </a:rPr>
              <a:t>	</a:t>
            </a:r>
            <a:r>
              <a:rPr lang="en-US" dirty="0" err="1">
                <a:solidFill>
                  <a:srgbClr val="002060"/>
                </a:solidFill>
              </a:rPr>
              <a:t>XiuLi</a:t>
            </a:r>
            <a:r>
              <a:rPr lang="en-US" dirty="0">
                <a:solidFill>
                  <a:srgbClr val="002060"/>
                </a:solidFill>
              </a:rPr>
              <a:t> Mao, </a:t>
            </a:r>
            <a:r>
              <a:rPr lang="en-US" dirty="0" err="1">
                <a:solidFill>
                  <a:srgbClr val="002060"/>
                </a:solidFill>
              </a:rPr>
              <a:t>Spectrometrist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571500" y="6857491"/>
            <a:ext cx="7882829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3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rgbClr val="44444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054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882900" y="1206500"/>
            <a:ext cx="5518150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30480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 sz="3500" b="1" dirty="0">
                <a:solidFill>
                  <a:srgbClr val="3333CC"/>
                </a:solidFill>
                <a:latin typeface="Times New Roman" pitchFamily="18" charset="0"/>
              </a:rPr>
              <a:t>Features of Electrospray  MS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743200" y="2209800"/>
            <a:ext cx="6765925" cy="317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04800" y="914400"/>
            <a:ext cx="8839200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</a:rPr>
              <a:t> Soft ionization – ions are produced in solution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</a:rPr>
              <a:t> It can be used for small and large molecules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</a:rPr>
              <a:t> Multiple charged ions are usually produced for large molecules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</a:rPr>
              <a:t>Suitable for using as an interface with HPLC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</a:rPr>
              <a:t> Fast data acquisition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</a:rPr>
              <a:t> High sensitivity, superior mass resolution and accuracy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endParaRPr lang="en-US" sz="2400" dirty="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</a:rPr>
              <a:t>Sample must be soluble and stable in 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</a:rPr>
              <a:t>solution, polar relative clean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endParaRPr lang="en-US" sz="2400" dirty="0">
              <a:latin typeface="Times New Roman" pitchFamily="18" charset="0"/>
            </a:endParaRPr>
          </a:p>
        </p:txBody>
      </p:sp>
      <p:pic>
        <p:nvPicPr>
          <p:cNvPr id="6" name="Picture 6" descr="Electrospray Ioniz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192588"/>
            <a:ext cx="3124200" cy="263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739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882900" y="1206500"/>
            <a:ext cx="5518150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60960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 sz="3500" b="1">
                <a:solidFill>
                  <a:srgbClr val="3333CC"/>
                </a:solidFill>
                <a:latin typeface="Times New Roman" pitchFamily="18" charset="0"/>
              </a:rPr>
              <a:t>Features of MALDI-TOF MS</a:t>
            </a:r>
            <a:endParaRPr lang="en-US" sz="2400" b="1">
              <a:latin typeface="Times New Roman" pitchFamily="18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743200" y="2209800"/>
            <a:ext cx="6765925" cy="317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93077" y="1226710"/>
            <a:ext cx="8839200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</a:rPr>
              <a:t> Soft ionization - analyze intact biomolecules and synthetic polymers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</a:rPr>
              <a:t> Broad mass range - analyze a wide variety of biomolecules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</a:rPr>
              <a:t> Simple mixtures are okay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</a:rPr>
              <a:t> Relatively tolerant of buffers and salts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</a:rPr>
              <a:t> Fast data acquisition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</a:rPr>
              <a:t> Easy to use and maintain, no water or 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gas hook ups required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</a:rPr>
              <a:t>High sensitivity, superior mass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</a:rPr>
              <a:t> resolution and accuracy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endParaRPr lang="en-US" sz="2400" dirty="0">
              <a:latin typeface="Times New Roman" pitchFamily="18" charset="0"/>
            </a:endParaRPr>
          </a:p>
        </p:txBody>
      </p:sp>
      <p:pic>
        <p:nvPicPr>
          <p:cNvPr id="6" name="Picture 8" descr="MALD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631590"/>
            <a:ext cx="3505200" cy="321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646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Ionization Technique Summary</a:t>
            </a:r>
          </a:p>
        </p:txBody>
      </p:sp>
      <p:graphicFrame>
        <p:nvGraphicFramePr>
          <p:cNvPr id="5837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197903"/>
              </p:ext>
            </p:extLst>
          </p:nvPr>
        </p:nvGraphicFramePr>
        <p:xfrm>
          <a:off x="419099" y="2143125"/>
          <a:ext cx="8220077" cy="3341582"/>
        </p:xfrm>
        <a:graphic>
          <a:graphicData uri="http://schemas.openxmlformats.org/drawingml/2006/table">
            <a:tbl>
              <a:tblPr/>
              <a:tblGrid>
                <a:gridCol w="12764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8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9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0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83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567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8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C3F7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Ionization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2C3F7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Volatile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2C3F7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Thermal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C3F7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Size of molecules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2C3F7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Amount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2C3F7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Examples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C3F7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EI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C3F7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Yes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C3F7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Stable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C3F7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Small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C3F7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1-2 mg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C3F7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Organics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C3F7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CI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C3F7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Yes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C3F7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Stable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C3F7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Small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C3F7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1-2 mg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2C3F7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Organics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8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C3F7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FI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C3F7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Yes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C3F7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Stable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C3F7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Small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C3F7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1-2 mg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2C3F7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Organics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6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C3F7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FD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C3F7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No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C3F7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Labile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C3F7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Medium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C3F7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1-2 mg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C3F7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Non-polar organics, organometallics, </a:t>
                      </a:r>
                      <a:r>
                        <a:rPr kumimoji="0" lang="en-US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C3F7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porphyrins</a:t>
                      </a: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C3F7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, PAHs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25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C3F7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MALDI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C3F7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No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C3F7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Labile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C3F7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Large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C3F7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250fmol-500pmol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C3F7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Peptides, proteins, DNA/RNA,  polymers, </a:t>
                      </a:r>
                      <a:r>
                        <a:rPr kumimoji="0" lang="en-US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C3F7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dendrimers</a:t>
                      </a: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C3F7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, fullerenes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6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C3F7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ESI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C3F7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No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C3F7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Labile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C3F7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Large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C3F7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1-300pmol/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C3F7F"/>
                          </a:solidFill>
                          <a:effectLst/>
                          <a:latin typeface="Symbol" pitchFamily="18" charset="2"/>
                          <a:ea typeface="ＭＳ Ｐゴシック" pitchFamily="34" charset="-128"/>
                        </a:rPr>
                        <a:t>m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C3F7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C3F7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Polar/ionic organics, peptides, proteins, biomolecules, organometallics, polymers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1288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8" name="Rectangle 4"/>
          <p:cNvSpPr>
            <a:spLocks noChangeArrowheads="1"/>
          </p:cNvSpPr>
          <p:nvPr/>
        </p:nvSpPr>
        <p:spPr bwMode="auto">
          <a:xfrm>
            <a:off x="228600" y="252860"/>
            <a:ext cx="84582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200" b="1" dirty="0">
                <a:solidFill>
                  <a:srgbClr val="000000"/>
                </a:solidFill>
                <a:latin typeface="Arial" pitchFamily="34" charset="0"/>
              </a:rPr>
              <a:t>Flowchart of Mass Spectrometry Techniques</a:t>
            </a:r>
          </a:p>
          <a:p>
            <a:pPr algn="ctr"/>
            <a:r>
              <a:rPr lang="en-US" sz="600" dirty="0">
                <a:solidFill>
                  <a:srgbClr val="000000"/>
                </a:solidFill>
                <a:latin typeface="Arial" pitchFamily="34" charset="0"/>
              </a:rPr>
              <a:t>To print - use the landscape setting.</a:t>
            </a:r>
            <a:endParaRPr lang="en-US" sz="1800" dirty="0">
              <a:solidFill>
                <a:srgbClr val="000000"/>
              </a:solidFill>
              <a:latin typeface="Arial" pitchFamily="34" charset="0"/>
            </a:endParaRPr>
          </a:p>
          <a:p>
            <a:pPr algn="ctr"/>
            <a:br>
              <a:rPr lang="en-US" sz="1800" dirty="0">
                <a:solidFill>
                  <a:srgbClr val="000000"/>
                </a:solidFill>
                <a:latin typeface="Arial" pitchFamily="34" charset="0"/>
              </a:rPr>
            </a:br>
            <a:br>
              <a:rPr lang="en-US" sz="1800" dirty="0">
                <a:solidFill>
                  <a:srgbClr val="000000"/>
                </a:solidFill>
                <a:latin typeface="Arial" pitchFamily="34" charset="0"/>
              </a:rPr>
            </a:br>
            <a:endParaRPr lang="en-US" sz="1800" dirty="0">
              <a:solidFill>
                <a:srgbClr val="000000"/>
              </a:solidFill>
              <a:latin typeface="Arial" pitchFamily="34" charset="0"/>
            </a:endParaRPr>
          </a:p>
          <a:p>
            <a:pPr algn="ctr"/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  </a:t>
            </a:r>
            <a:endParaRPr lang="en-US" sz="44200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69989" name="Picture 5" descr="http://scs.illinois.edu/massSpec/images_ms/flowchar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657" y="635795"/>
            <a:ext cx="8234943" cy="60698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417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LCMS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1"/>
            <a:ext cx="4040188" cy="533399"/>
          </a:xfrm>
        </p:spPr>
        <p:txBody>
          <a:bodyPr/>
          <a:lstStyle/>
          <a:p>
            <a:r>
              <a:rPr lang="en-US" dirty="0"/>
              <a:t>Chromatogram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143001"/>
            <a:ext cx="3886200" cy="457199"/>
          </a:xfrm>
        </p:spPr>
        <p:txBody>
          <a:bodyPr/>
          <a:lstStyle/>
          <a:p>
            <a:r>
              <a:rPr lang="en-US" dirty="0"/>
              <a:t>Mass Spectra</a:t>
            </a:r>
          </a:p>
        </p:txBody>
      </p:sp>
      <p:pic>
        <p:nvPicPr>
          <p:cNvPr id="645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81200"/>
            <a:ext cx="404018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81200"/>
            <a:ext cx="40417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LC Tandem Mass Spectrometry (LCMSMS)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Chromatogram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Mass Spectra</a:t>
            </a:r>
          </a:p>
        </p:txBody>
      </p:sp>
      <p:pic>
        <p:nvPicPr>
          <p:cNvPr id="6553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5025" y="2286000"/>
            <a:ext cx="4041775" cy="373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86000"/>
            <a:ext cx="404018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LCMS Data Dependent Analysis (DDA)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Chromatogram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MS and MS2 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62200"/>
            <a:ext cx="4041775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0"/>
            <a:ext cx="4040188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2920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5E064D4-239C-40A6-9D47-1F79518BF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828800"/>
            <a:ext cx="7743825" cy="2273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B3BA103C-5D90-456B-8806-50C64C0D8B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258468"/>
            <a:ext cx="7743825" cy="23034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4E2B14-2BC6-49DD-804D-849C97043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762000"/>
          </a:xfrm>
        </p:spPr>
        <p:txBody>
          <a:bodyPr wrap="square" anchor="ctr">
            <a:normAutofit fontScale="90000"/>
          </a:bodyPr>
          <a:lstStyle/>
          <a:p>
            <a:r>
              <a:rPr lang="en-US" dirty="0"/>
              <a:t>TWIM (Traveling Wave ion mobility)</a:t>
            </a:r>
            <a:br>
              <a:rPr lang="en-US" dirty="0"/>
            </a:br>
            <a:r>
              <a:rPr lang="en-US" dirty="0"/>
              <a:t>Separates mixture of ions by their shape, size and charge status</a:t>
            </a:r>
          </a:p>
        </p:txBody>
      </p:sp>
    </p:spTree>
    <p:extLst>
      <p:ext uri="{BB962C8B-B14F-4D97-AF65-F5344CB8AC3E}">
        <p14:creationId xmlns:p14="http://schemas.microsoft.com/office/powerpoint/2010/main" val="1610293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6096000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329252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Instrumentation and ionization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Submitted Samples</a:t>
            </a:r>
          </a:p>
          <a:p>
            <a:r>
              <a:rPr lang="en-US" sz="1800" dirty="0"/>
              <a:t>Waters 70-VSE Double focusing Sector (2) (EI/CI, FAB)</a:t>
            </a:r>
          </a:p>
          <a:p>
            <a:r>
              <a:rPr lang="en-US" sz="1800" dirty="0"/>
              <a:t>Water GCT Premier (EI, CI, FD, FI, LIFDI and GCMS)</a:t>
            </a:r>
          </a:p>
          <a:p>
            <a:r>
              <a:rPr lang="en-US" sz="1800" dirty="0"/>
              <a:t>Waters Q-TOF </a:t>
            </a:r>
            <a:r>
              <a:rPr lang="en-US" sz="1800" dirty="0" err="1"/>
              <a:t>Ultima</a:t>
            </a:r>
            <a:r>
              <a:rPr lang="en-US" sz="1800" dirty="0"/>
              <a:t> (HR ESI, LCMS)</a:t>
            </a:r>
          </a:p>
          <a:p>
            <a:r>
              <a:rPr lang="en-US" sz="1800" dirty="0"/>
              <a:t>Waters </a:t>
            </a:r>
            <a:r>
              <a:rPr lang="en-US" sz="1800" dirty="0" err="1"/>
              <a:t>Synapt</a:t>
            </a:r>
            <a:r>
              <a:rPr lang="en-US" sz="1800" dirty="0"/>
              <a:t> G2Si Q-TOF (2) (HR ESI, LCMS, AP-GC and ion mobility)</a:t>
            </a:r>
          </a:p>
          <a:p>
            <a:pPr marL="0" indent="0">
              <a:buNone/>
            </a:pPr>
            <a:r>
              <a:rPr lang="en-US" sz="1800" dirty="0"/>
              <a:t>Self-Service or Submitted Samples</a:t>
            </a:r>
          </a:p>
          <a:p>
            <a:r>
              <a:rPr lang="en-US" sz="1800" dirty="0"/>
              <a:t>Waters Quattro Ultima Triple Quadrupole (LR ESI, LCMS, MRM)</a:t>
            </a:r>
          </a:p>
          <a:p>
            <a:r>
              <a:rPr lang="en-US" sz="1800" dirty="0"/>
              <a:t>Waters ZMD Single Quadrupole (LR ESI)</a:t>
            </a:r>
          </a:p>
          <a:p>
            <a:r>
              <a:rPr lang="en-US" sz="1800" dirty="0"/>
              <a:t>Bruker </a:t>
            </a:r>
            <a:r>
              <a:rPr lang="en-US" sz="1800" dirty="0" err="1"/>
              <a:t>Autoflex</a:t>
            </a:r>
            <a:r>
              <a:rPr lang="en-US" sz="1800" dirty="0"/>
              <a:t> Speed (MALDI)</a:t>
            </a:r>
          </a:p>
          <a:p>
            <a:r>
              <a:rPr lang="en-US" sz="1800" dirty="0"/>
              <a:t>Bruker Daltonics </a:t>
            </a:r>
            <a:r>
              <a:rPr lang="en-US" sz="1800" dirty="0" err="1"/>
              <a:t>UltrafleXtreme</a:t>
            </a:r>
            <a:r>
              <a:rPr lang="en-US" sz="1800" dirty="0"/>
              <a:t> TOF/TOF (MALDI, TLC, MS imaging)</a:t>
            </a:r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938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can offer following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Low and High resolution ESI, FD/FI and EI/CI</a:t>
            </a:r>
          </a:p>
          <a:p>
            <a:r>
              <a:rPr lang="en-US" sz="2000" dirty="0"/>
              <a:t>LR APCI, FD/FI, MALDI and LIFDI</a:t>
            </a:r>
          </a:p>
          <a:p>
            <a:r>
              <a:rPr lang="en-US" sz="2000" dirty="0"/>
              <a:t>TLC MALDI</a:t>
            </a:r>
          </a:p>
          <a:p>
            <a:r>
              <a:rPr lang="en-US" sz="2000" dirty="0"/>
              <a:t>MALDI imaging</a:t>
            </a:r>
          </a:p>
          <a:p>
            <a:r>
              <a:rPr lang="en-US" sz="2000" dirty="0"/>
              <a:t>Ion Mobility</a:t>
            </a:r>
          </a:p>
          <a:p>
            <a:endParaRPr lang="en-US" sz="2000" dirty="0"/>
          </a:p>
          <a:p>
            <a:r>
              <a:rPr lang="en-US" sz="2000" dirty="0"/>
              <a:t>GC/MS</a:t>
            </a:r>
          </a:p>
          <a:p>
            <a:r>
              <a:rPr lang="en-US" sz="2000" dirty="0"/>
              <a:t>LC/MS and LCMS/MS (MRM, SIR, DDA, </a:t>
            </a:r>
            <a:r>
              <a:rPr lang="en-US" sz="2000" dirty="0" err="1"/>
              <a:t>MSe</a:t>
            </a:r>
            <a:r>
              <a:rPr lang="en-US" sz="2000" dirty="0"/>
              <a:t>)</a:t>
            </a:r>
          </a:p>
          <a:p>
            <a:r>
              <a:rPr lang="en-US" sz="2000" dirty="0"/>
              <a:t>Small molecule identification and quantification by LCMS and GCMS</a:t>
            </a:r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574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SCS Mass Spectrometry Laboratory</a:t>
            </a:r>
          </a:p>
        </p:txBody>
      </p:sp>
      <p:pic>
        <p:nvPicPr>
          <p:cNvPr id="13316" name="Picture 5" descr="70VS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343025"/>
            <a:ext cx="2895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Text Box 9"/>
          <p:cNvSpPr txBox="1">
            <a:spLocks noChangeArrowheads="1"/>
          </p:cNvSpPr>
          <p:nvPr/>
        </p:nvSpPr>
        <p:spPr bwMode="auto">
          <a:xfrm>
            <a:off x="5857875" y="3552825"/>
            <a:ext cx="1476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70-VSE 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5014912" y="4029076"/>
            <a:ext cx="3162300" cy="20764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These instruments are used for EI/CI, FD/FI, FAB and GC/MS.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00" b="18889"/>
          <a:stretch/>
        </p:blipFill>
        <p:spPr>
          <a:xfrm>
            <a:off x="304800" y="1343025"/>
            <a:ext cx="4545638" cy="3097768"/>
          </a:xfrm>
          <a:prstGeom prst="rect">
            <a:avLst/>
          </a:prstGeom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839432" y="4572000"/>
            <a:ext cx="1476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Waters GCT 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646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SCS Mass Spectrometry Laboratory</a:t>
            </a:r>
          </a:p>
        </p:txBody>
      </p:sp>
      <p:pic>
        <p:nvPicPr>
          <p:cNvPr id="14341" name="Picture 6" descr="Qto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278493"/>
            <a:ext cx="28956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Text Box 9"/>
          <p:cNvSpPr txBox="1">
            <a:spLocks noChangeArrowheads="1"/>
          </p:cNvSpPr>
          <p:nvPr/>
        </p:nvSpPr>
        <p:spPr bwMode="auto">
          <a:xfrm>
            <a:off x="5278438" y="3364468"/>
            <a:ext cx="24930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Q-Tof - HR ESI, LCMS</a:t>
            </a:r>
          </a:p>
        </p:txBody>
      </p:sp>
      <p:sp>
        <p:nvSpPr>
          <p:cNvPr id="14345" name="Text Box 10"/>
          <p:cNvSpPr txBox="1">
            <a:spLocks noChangeArrowheads="1"/>
          </p:cNvSpPr>
          <p:nvPr/>
        </p:nvSpPr>
        <p:spPr bwMode="auto">
          <a:xfrm>
            <a:off x="1305719" y="3429000"/>
            <a:ext cx="29033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Quattro Ultima – ESI/APCI</a:t>
            </a:r>
          </a:p>
        </p:txBody>
      </p:sp>
      <p:pic>
        <p:nvPicPr>
          <p:cNvPr id="14347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2197" y="1371600"/>
            <a:ext cx="28956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Quattr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3810000"/>
            <a:ext cx="28956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873500" y="5895975"/>
            <a:ext cx="16209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ZMD - LR ESI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152400" y="6345794"/>
            <a:ext cx="8686800" cy="51220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These instruments are used for LR and HR ESI and LCMS.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10000" r="21667" b="5555"/>
          <a:stretch/>
        </p:blipFill>
        <p:spPr>
          <a:xfrm rot="5400000">
            <a:off x="6657975" y="3324225"/>
            <a:ext cx="1924050" cy="2895600"/>
          </a:xfrm>
          <a:prstGeom prst="rect">
            <a:avLst/>
          </a:prstGeom>
        </p:spPr>
      </p:pic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6248400" y="5895975"/>
            <a:ext cx="26982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00000"/>
                </a:solidFill>
                <a:latin typeface="Arial" charset="0"/>
              </a:rPr>
              <a:t>Synapt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– HR ESI, APGC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589" y="3810000"/>
            <a:ext cx="2556408" cy="1915555"/>
          </a:xfrm>
          <a:prstGeom prst="rect">
            <a:avLst/>
          </a:prstGeom>
        </p:spPr>
      </p:pic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228600" y="5850731"/>
            <a:ext cx="23134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00000"/>
                </a:solidFill>
                <a:latin typeface="Arial" charset="0"/>
              </a:rPr>
              <a:t>Orbitrap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– ESI, DESI</a:t>
            </a:r>
          </a:p>
        </p:txBody>
      </p:sp>
    </p:spTree>
    <p:extLst>
      <p:ext uri="{BB962C8B-B14F-4D97-AF65-F5344CB8AC3E}">
        <p14:creationId xmlns:p14="http://schemas.microsoft.com/office/powerpoint/2010/main" val="3455282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SCS Mass Spectrometry Laboratory</a:t>
            </a:r>
          </a:p>
        </p:txBody>
      </p:sp>
      <p:sp>
        <p:nvSpPr>
          <p:cNvPr id="15369" name="Text Box 10"/>
          <p:cNvSpPr txBox="1">
            <a:spLocks noChangeArrowheads="1"/>
          </p:cNvSpPr>
          <p:nvPr/>
        </p:nvSpPr>
        <p:spPr bwMode="auto">
          <a:xfrm>
            <a:off x="1338854" y="5029200"/>
            <a:ext cx="24449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Bruker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Daltonics</a:t>
            </a:r>
            <a:endParaRPr lang="en-US" sz="2400" dirty="0">
              <a:solidFill>
                <a:srgbClr val="00000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Autoflex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Speed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MALDI</a:t>
            </a:r>
          </a:p>
        </p:txBody>
      </p:sp>
      <p:pic>
        <p:nvPicPr>
          <p:cNvPr id="11" name="Picture 27" descr="ultraflex_extre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30702"/>
            <a:ext cx="3886200" cy="2830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486400" y="4781371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Bruker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Daltonics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UltrafleXtreme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MALDI TOF-TOF</a:t>
            </a:r>
          </a:p>
        </p:txBody>
      </p:sp>
      <p:pic>
        <p:nvPicPr>
          <p:cNvPr id="9218" name="Picture 2" descr="E:\DCIM\103CANON\IMG_02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91" y="2362200"/>
            <a:ext cx="329380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075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Mass Spectrometry for small molecules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Molecular Weight</a:t>
            </a:r>
          </a:p>
          <a:p>
            <a:pPr lvl="2" eaLnBrk="1" hangingPunct="1"/>
            <a:r>
              <a:rPr lang="en-US" dirty="0"/>
              <a:t>From molecular ion</a:t>
            </a:r>
          </a:p>
          <a:p>
            <a:pPr lvl="3" eaLnBrk="1" hangingPunct="1"/>
            <a:r>
              <a:rPr lang="en-US" dirty="0"/>
              <a:t>M</a:t>
            </a:r>
            <a:r>
              <a:rPr lang="en-US" baseline="30000" dirty="0"/>
              <a:t>+</a:t>
            </a:r>
            <a:r>
              <a:rPr lang="en-US" dirty="0"/>
              <a:t> or (M+H)</a:t>
            </a:r>
            <a:r>
              <a:rPr lang="en-US" baseline="30000" dirty="0"/>
              <a:t>+       </a:t>
            </a:r>
            <a:r>
              <a:rPr lang="en-US" dirty="0"/>
              <a:t>[also (M+Na)</a:t>
            </a:r>
            <a:r>
              <a:rPr lang="en-US" baseline="30000" dirty="0"/>
              <a:t>+ </a:t>
            </a:r>
            <a:r>
              <a:rPr lang="en-US" dirty="0"/>
              <a:t>or (M+K)</a:t>
            </a:r>
            <a:r>
              <a:rPr lang="en-US" baseline="30000" dirty="0"/>
              <a:t>+</a:t>
            </a:r>
            <a:r>
              <a:rPr lang="en-US" dirty="0"/>
              <a:t>]</a:t>
            </a:r>
          </a:p>
          <a:p>
            <a:pPr eaLnBrk="1" hangingPunct="1"/>
            <a:r>
              <a:rPr lang="en-US" dirty="0"/>
              <a:t>Structure</a:t>
            </a:r>
          </a:p>
          <a:p>
            <a:pPr lvl="2" eaLnBrk="1" hangingPunct="1"/>
            <a:r>
              <a:rPr lang="en-US" dirty="0"/>
              <a:t>From fragments </a:t>
            </a:r>
          </a:p>
          <a:p>
            <a:pPr lvl="3" eaLnBrk="1" hangingPunct="1"/>
            <a:r>
              <a:rPr lang="en-US" dirty="0"/>
              <a:t>Hard ionization</a:t>
            </a:r>
          </a:p>
          <a:p>
            <a:pPr lvl="3" eaLnBrk="1" hangingPunct="1"/>
            <a:r>
              <a:rPr lang="en-US" dirty="0"/>
              <a:t>MS/MS</a:t>
            </a:r>
          </a:p>
          <a:p>
            <a:pPr eaLnBrk="1" hangingPunct="1"/>
            <a:r>
              <a:rPr lang="en-US" dirty="0"/>
              <a:t>Elemental Composition</a:t>
            </a:r>
          </a:p>
          <a:p>
            <a:pPr lvl="2" eaLnBrk="1" hangingPunct="1"/>
            <a:r>
              <a:rPr lang="en-US" dirty="0"/>
              <a:t>From exact mass</a:t>
            </a:r>
          </a:p>
        </p:txBody>
      </p:sp>
    </p:spTree>
    <p:extLst>
      <p:ext uri="{BB962C8B-B14F-4D97-AF65-F5344CB8AC3E}">
        <p14:creationId xmlns:p14="http://schemas.microsoft.com/office/powerpoint/2010/main" val="2183827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 Spectrometry for biomolecules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Molecular weight determination, structure information </a:t>
            </a:r>
          </a:p>
          <a:p>
            <a:pPr lvl="1"/>
            <a:r>
              <a:rPr lang="en-US" sz="1600" dirty="0"/>
              <a:t>For example - Protein, peptides, DNA/RNA,     Carbohydrates, Oligonucleotides, Oligosaccharide, Lipids, Natural products, Dendrimers, Porphyrins, Metalloporphyrins</a:t>
            </a:r>
          </a:p>
          <a:p>
            <a:endParaRPr lang="en-US" dirty="0"/>
          </a:p>
          <a:p>
            <a:r>
              <a:rPr lang="en-US" dirty="0"/>
              <a:t>Identification, sequence and modifications</a:t>
            </a:r>
          </a:p>
          <a:p>
            <a:pPr lvl="1"/>
            <a:r>
              <a:rPr lang="en-US" sz="1600" dirty="0"/>
              <a:t>For example - Protein, peptides, DNA/RNA,     Carbohydrates, Oligonucleotides, Oligosaccharide, Lipids, Natural products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88888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Parts of a Mass Spectrometer</a:t>
            </a: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1296988" y="176053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Inlet</a:t>
            </a: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3049588" y="1760538"/>
            <a:ext cx="908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Source</a:t>
            </a:r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4878388" y="1774825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Analyzer</a:t>
            </a:r>
          </a:p>
        </p:txBody>
      </p:sp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6783388" y="1774825"/>
            <a:ext cx="1047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Detector</a:t>
            </a:r>
          </a:p>
        </p:txBody>
      </p:sp>
      <p:grpSp>
        <p:nvGrpSpPr>
          <p:cNvPr id="18439" name="Group 8"/>
          <p:cNvGrpSpPr>
            <a:grpSpLocks/>
          </p:cNvGrpSpPr>
          <p:nvPr/>
        </p:nvGrpSpPr>
        <p:grpSpPr bwMode="auto">
          <a:xfrm>
            <a:off x="1143000" y="2362200"/>
            <a:ext cx="6554788" cy="846138"/>
            <a:chOff x="432" y="2951"/>
            <a:chExt cx="4129" cy="533"/>
          </a:xfrm>
        </p:grpSpPr>
        <p:sp>
          <p:nvSpPr>
            <p:cNvPr id="18444" name="Oval 9"/>
            <p:cNvSpPr>
              <a:spLocks noChangeArrowheads="1"/>
            </p:cNvSpPr>
            <p:nvPr/>
          </p:nvSpPr>
          <p:spPr bwMode="auto">
            <a:xfrm>
              <a:off x="432" y="2956"/>
              <a:ext cx="528" cy="52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445" name="Oval 10"/>
            <p:cNvSpPr>
              <a:spLocks noChangeArrowheads="1"/>
            </p:cNvSpPr>
            <p:nvPr/>
          </p:nvSpPr>
          <p:spPr bwMode="auto">
            <a:xfrm>
              <a:off x="1632" y="2951"/>
              <a:ext cx="528" cy="52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446" name="Oval 11"/>
            <p:cNvSpPr>
              <a:spLocks noChangeArrowheads="1"/>
            </p:cNvSpPr>
            <p:nvPr/>
          </p:nvSpPr>
          <p:spPr bwMode="auto">
            <a:xfrm>
              <a:off x="2832" y="2951"/>
              <a:ext cx="528" cy="52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447" name="Oval 12"/>
            <p:cNvSpPr>
              <a:spLocks noChangeArrowheads="1"/>
            </p:cNvSpPr>
            <p:nvPr/>
          </p:nvSpPr>
          <p:spPr bwMode="auto">
            <a:xfrm>
              <a:off x="4033" y="2951"/>
              <a:ext cx="528" cy="52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448" name="Line 13"/>
            <p:cNvSpPr>
              <a:spLocks noChangeShapeType="1"/>
            </p:cNvSpPr>
            <p:nvPr/>
          </p:nvSpPr>
          <p:spPr bwMode="auto">
            <a:xfrm>
              <a:off x="960" y="3216"/>
              <a:ext cx="6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449" name="Line 14"/>
            <p:cNvSpPr>
              <a:spLocks noChangeShapeType="1"/>
            </p:cNvSpPr>
            <p:nvPr/>
          </p:nvSpPr>
          <p:spPr bwMode="auto">
            <a:xfrm>
              <a:off x="2160" y="3216"/>
              <a:ext cx="6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450" name="Line 15"/>
            <p:cNvSpPr>
              <a:spLocks noChangeShapeType="1"/>
            </p:cNvSpPr>
            <p:nvPr/>
          </p:nvSpPr>
          <p:spPr bwMode="auto">
            <a:xfrm>
              <a:off x="3360" y="3216"/>
              <a:ext cx="6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8440" name="Text Box 16"/>
          <p:cNvSpPr txBox="1">
            <a:spLocks noChangeArrowheads="1"/>
          </p:cNvSpPr>
          <p:nvPr/>
        </p:nvSpPr>
        <p:spPr bwMode="auto">
          <a:xfrm>
            <a:off x="3030045" y="3321050"/>
            <a:ext cx="88998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EI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CI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FI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FD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MALDI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ESI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APCI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APPI</a:t>
            </a:r>
          </a:p>
        </p:txBody>
      </p:sp>
      <p:sp>
        <p:nvSpPr>
          <p:cNvPr id="18441" name="Text Box 17"/>
          <p:cNvSpPr txBox="1">
            <a:spLocks noChangeArrowheads="1"/>
          </p:cNvSpPr>
          <p:nvPr/>
        </p:nvSpPr>
        <p:spPr bwMode="auto">
          <a:xfrm>
            <a:off x="896938" y="3473450"/>
            <a:ext cx="13144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Probe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Leak Valve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Syringe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Plate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GC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LC </a:t>
            </a:r>
          </a:p>
        </p:txBody>
      </p:sp>
      <p:sp>
        <p:nvSpPr>
          <p:cNvPr id="18442" name="Text Box 18"/>
          <p:cNvSpPr txBox="1">
            <a:spLocks noChangeArrowheads="1"/>
          </p:cNvSpPr>
          <p:nvPr/>
        </p:nvSpPr>
        <p:spPr bwMode="auto">
          <a:xfrm>
            <a:off x="4643701" y="3403600"/>
            <a:ext cx="139012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Sector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Quadrupole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TOF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Ion trap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00000"/>
                </a:solidFill>
                <a:latin typeface="Arial" charset="0"/>
              </a:rPr>
              <a:t>Orbitrap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Hybrid</a:t>
            </a:r>
          </a:p>
        </p:txBody>
      </p:sp>
      <p:sp>
        <p:nvSpPr>
          <p:cNvPr id="18443" name="Text Box 19"/>
          <p:cNvSpPr txBox="1">
            <a:spLocks noChangeArrowheads="1"/>
          </p:cNvSpPr>
          <p:nvPr/>
        </p:nvSpPr>
        <p:spPr bwMode="auto">
          <a:xfrm>
            <a:off x="6240863" y="3549650"/>
            <a:ext cx="20185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Electron Multiplier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Photomultiplier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Array Detector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MCP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2917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Georgi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4684</TotalTime>
  <Words>739</Words>
  <Application>Microsoft Office PowerPoint</Application>
  <PresentationFormat>On-screen Show (4:3)</PresentationFormat>
  <Paragraphs>186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Georgia</vt:lpstr>
      <vt:lpstr>Symbol</vt:lpstr>
      <vt:lpstr>Times New Roman</vt:lpstr>
      <vt:lpstr>Verdana</vt:lpstr>
      <vt:lpstr>Wingdings</vt:lpstr>
      <vt:lpstr>Blank Presentation</vt:lpstr>
      <vt:lpstr>SCS Mass Spectrometry Laboratory</vt:lpstr>
      <vt:lpstr>Instrumentation and ionization techniques</vt:lpstr>
      <vt:lpstr>We can offer following services</vt:lpstr>
      <vt:lpstr>SCS Mass Spectrometry Laboratory</vt:lpstr>
      <vt:lpstr>SCS Mass Spectrometry Laboratory</vt:lpstr>
      <vt:lpstr>SCS Mass Spectrometry Laboratory</vt:lpstr>
      <vt:lpstr>Mass Spectrometry for small molecules</vt:lpstr>
      <vt:lpstr>Mass Spectrometry for biomolecules</vt:lpstr>
      <vt:lpstr>Parts of a Mass Spectrometer</vt:lpstr>
      <vt:lpstr>PowerPoint Presentation</vt:lpstr>
      <vt:lpstr>PowerPoint Presentation</vt:lpstr>
      <vt:lpstr>Ionization Technique Summary</vt:lpstr>
      <vt:lpstr>PowerPoint Presentation</vt:lpstr>
      <vt:lpstr>LCMS</vt:lpstr>
      <vt:lpstr>LC Tandem Mass Spectrometry (LCMSMS)</vt:lpstr>
      <vt:lpstr>LCMS Data Dependent Analysis (DDA)</vt:lpstr>
      <vt:lpstr>TWIM (Traveling Wave ion mobility) Separates mixture of ions by their shape, size and charge status</vt:lpstr>
      <vt:lpstr>Thank You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abc</dc:creator>
  <cp:lastModifiedBy>Sun, Furong</cp:lastModifiedBy>
  <cp:revision>155</cp:revision>
  <cp:lastPrinted>2013-02-01T15:40:48Z</cp:lastPrinted>
  <dcterms:created xsi:type="dcterms:W3CDTF">2011-02-20T02:12:12Z</dcterms:created>
  <dcterms:modified xsi:type="dcterms:W3CDTF">2021-01-31T22:07:09Z</dcterms:modified>
</cp:coreProperties>
</file>