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9"/>
  </p:notesMasterIdLst>
  <p:sldIdLst>
    <p:sldId id="359" r:id="rId2"/>
    <p:sldId id="381" r:id="rId3"/>
    <p:sldId id="382" r:id="rId4"/>
    <p:sldId id="377" r:id="rId5"/>
    <p:sldId id="378" r:id="rId6"/>
    <p:sldId id="374" r:id="rId7"/>
    <p:sldId id="379" r:id="rId8"/>
  </p:sldIdLst>
  <p:sldSz cx="9144000" cy="6858000" type="screen4x3"/>
  <p:notesSz cx="7010400" cy="92360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173" autoAdjust="0"/>
    <p:restoredTop sz="88527" autoAdjust="0"/>
  </p:normalViewPr>
  <p:slideViewPr>
    <p:cSldViewPr snapToGrid="0">
      <p:cViewPr varScale="1">
        <p:scale>
          <a:sx n="92" d="100"/>
          <a:sy n="92" d="100"/>
        </p:scale>
        <p:origin x="223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04" y="84"/>
      </p:cViewPr>
      <p:guideLst>
        <p:guide orient="horz" pos="2909"/>
        <p:guide pos="2208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34" y="0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345" y="4387442"/>
            <a:ext cx="5607711" cy="4155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3356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34" y="8773356"/>
            <a:ext cx="3038145" cy="46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24" tIns="46412" rIns="92824" bIns="4641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4368DA-4285-45F7-BB94-11E16F83F9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1568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970734" y="8773356"/>
            <a:ext cx="3038145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4" tIns="46412" rIns="92824" bIns="46412"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50A967E8-8D50-48B7-9E5B-BD159FC42939}" type="slidenum">
              <a:rPr lang="en-US" sz="1200">
                <a:latin typeface="Arial" charset="0"/>
                <a:ea typeface="MS PGothic" pitchFamily="34" charset="-128"/>
              </a:rPr>
              <a:pPr algn="r" eaLnBrk="1" hangingPunct="1"/>
              <a:t>1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093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12 H atoms at I</a:t>
            </a:r>
            <a:r>
              <a:rPr lang="en-US" baseline="0" dirty="0" smtClean="0"/>
              <a:t> = ½. 2(12)(1/2) + 1 = 13 lines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4368DA-4285-45F7-BB94-11E16F83F9CB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04832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35844" name="Slide Number Placeholder 3"/>
          <p:cNvSpPr txBox="1">
            <a:spLocks noGrp="1"/>
          </p:cNvSpPr>
          <p:nvPr/>
        </p:nvSpPr>
        <p:spPr bwMode="auto">
          <a:xfrm>
            <a:off x="3970734" y="8773356"/>
            <a:ext cx="3038145" cy="461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824" tIns="46412" rIns="92824" bIns="46412" anchor="b"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r" eaLnBrk="1" hangingPunct="1"/>
            <a:fld id="{50A967E8-8D50-48B7-9E5B-BD159FC42939}" type="slidenum">
              <a:rPr lang="en-US" sz="1200">
                <a:latin typeface="Arial" charset="0"/>
                <a:ea typeface="MS PGothic" pitchFamily="34" charset="-128"/>
              </a:rPr>
              <a:pPr algn="r" eaLnBrk="1" hangingPunct="1"/>
              <a:t>6</a:t>
            </a:fld>
            <a:endParaRPr lang="en-US" sz="1200">
              <a:latin typeface="Arial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73071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513 w 5184"/>
                  <a:gd name="T3" fmla="*/ 3159 h 3159"/>
                  <a:gd name="T4" fmla="*/ 5513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96 w 556"/>
                  <a:gd name="T5" fmla="*/ 3159 h 3159"/>
                  <a:gd name="T6" fmla="*/ 596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71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71 w 251"/>
                <a:gd name="T7" fmla="*/ 12 h 12"/>
                <a:gd name="T8" fmla="*/ 271 w 251"/>
                <a:gd name="T9" fmla="*/ 0 h 12"/>
                <a:gd name="T10" fmla="*/ 271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205514 w 251"/>
                <a:gd name="T5" fmla="*/ 12 h 12"/>
                <a:gd name="T6" fmla="*/ 205514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3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33 w 4724"/>
                  <a:gd name="T7" fmla="*/ 12 h 12"/>
                  <a:gd name="T8" fmla="*/ 5033 w 4724"/>
                  <a:gd name="T9" fmla="*/ 0 h 12"/>
                  <a:gd name="T10" fmla="*/ 503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37904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905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3CEF7-D01B-43E6-994F-415F66D9B60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21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061EAB-5302-4AAC-8744-C02DFFF9A5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10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6957A-EF75-405E-B7F7-BFD4BD217D6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315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26E6F9-62C2-46A6-8F8D-0382DA03DDA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846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B9275-A108-4280-A48C-23F8FFF8B0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452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99C61-E5E9-4F9E-B8BA-363D1F06E5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988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06128-605A-4694-AD4C-9C0A0E3449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883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99AAA7-3786-490C-93DF-AC824E78A1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0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572D4-231E-45E0-980E-D2AEC15180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921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6496D-5945-4BD3-A4F1-79295C9557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74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828793-FDAA-4E15-A002-4FC7F8FB22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77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631B1-F436-493C-82C3-8FBCEE4B00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779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513 w 5184"/>
                <a:gd name="T3" fmla="*/ 3159 h 3159"/>
                <a:gd name="T4" fmla="*/ 5513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96 w 556"/>
                <a:gd name="T5" fmla="*/ 3159 h 3159"/>
                <a:gd name="T6" fmla="*/ 596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5033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5033 w 4724"/>
                  <a:gd name="T7" fmla="*/ 12 h 12"/>
                  <a:gd name="T8" fmla="*/ 5033 w 4724"/>
                  <a:gd name="T9" fmla="*/ 0 h 12"/>
                  <a:gd name="T10" fmla="*/ 5033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5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205514 w 251"/>
                  <a:gd name="T5" fmla="*/ 12 h 12"/>
                  <a:gd name="T6" fmla="*/ 205514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71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71 w 251"/>
                  <a:gd name="T7" fmla="*/ 12 h 12"/>
                  <a:gd name="T8" fmla="*/ 271 w 251"/>
                  <a:gd name="T9" fmla="*/ 0 h 12"/>
                  <a:gd name="T10" fmla="*/ 271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878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 dirty="0"/>
              </a:p>
            </p:txBody>
          </p:sp>
        </p:grpSp>
      </p:grpSp>
      <p:sp>
        <p:nvSpPr>
          <p:cNvPr id="3687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688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8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82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83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65773EC9-EEBA-4B97-BE34-A34293EFB87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68" r:id="rId1"/>
    <p:sldLayoutId id="2147484267" r:id="rId2"/>
    <p:sldLayoutId id="2147484266" r:id="rId3"/>
    <p:sldLayoutId id="2147484265" r:id="rId4"/>
    <p:sldLayoutId id="2147484264" r:id="rId5"/>
    <p:sldLayoutId id="2147484263" r:id="rId6"/>
    <p:sldLayoutId id="2147484262" r:id="rId7"/>
    <p:sldLayoutId id="2147484261" r:id="rId8"/>
    <p:sldLayoutId id="2147484260" r:id="rId9"/>
    <p:sldLayoutId id="2147484259" r:id="rId10"/>
    <p:sldLayoutId id="2147484258" r:id="rId11"/>
    <p:sldLayoutId id="2147484257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363" t="19589" r="20642"/>
          <a:stretch/>
        </p:blipFill>
        <p:spPr>
          <a:xfrm>
            <a:off x="4106487" y="1890409"/>
            <a:ext cx="5037513" cy="4124220"/>
          </a:xfrm>
          <a:prstGeom prst="rect">
            <a:avLst/>
          </a:prstGeom>
        </p:spPr>
      </p:pic>
      <p:sp>
        <p:nvSpPr>
          <p:cNvPr id="39" name="Title 1"/>
          <p:cNvSpPr txBox="1">
            <a:spLocks/>
          </p:cNvSpPr>
          <p:nvPr/>
        </p:nvSpPr>
        <p:spPr>
          <a:xfrm>
            <a:off x="1066800" y="228600"/>
            <a:ext cx="7543800" cy="14319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altLang="ko-KR" sz="3200" b="0" kern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The EPR Lab at the</a:t>
            </a:r>
            <a:br>
              <a:rPr lang="en-US" altLang="ko-KR" sz="3200" b="0" kern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</a:br>
            <a:r>
              <a:rPr lang="en-US" altLang="ko-KR" sz="3200" b="0" kern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School of Chemical Sciences</a:t>
            </a:r>
            <a:br>
              <a:rPr lang="en-US" altLang="ko-KR" sz="3200" b="0" kern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</a:br>
            <a:r>
              <a:rPr lang="en-US" altLang="ko-KR" sz="3200" b="0" kern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University of Illinois</a:t>
            </a:r>
            <a:endParaRPr lang="en-US" sz="3200" b="0" kern="0" dirty="0">
              <a:solidFill>
                <a:schemeClr val="bg2"/>
              </a:solidFill>
              <a:latin typeface="Arial" pitchFamily="34" charset="0"/>
            </a:endParaRPr>
          </a:p>
        </p:txBody>
      </p:sp>
      <p:pic>
        <p:nvPicPr>
          <p:cNvPr id="18434" name="Picture 23" descr="polymer_science03"/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98525" y="1862138"/>
            <a:ext cx="3370821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>
              <a:buClr>
                <a:schemeClr val="hlink"/>
              </a:buClr>
              <a:buSzPct val="75000"/>
            </a:pPr>
            <a:endParaRPr lang="en-US" sz="1600" b="1" dirty="0" smtClean="0">
              <a:ea typeface="MS PGothic" pitchFamily="34" charset="-128"/>
            </a:endParaRPr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q"/>
            </a:pPr>
            <a:r>
              <a:rPr lang="en-US" sz="1600" b="1" dirty="0" smtClean="0">
                <a:ea typeface="MS PGothic" pitchFamily="34" charset="-128"/>
              </a:rPr>
              <a:t>      </a:t>
            </a:r>
            <a:r>
              <a:rPr lang="en-US" sz="2000" b="1" dirty="0" smtClean="0">
                <a:ea typeface="MS PGothic" pitchFamily="34" charset="-128"/>
              </a:rPr>
              <a:t>E</a:t>
            </a:r>
            <a:r>
              <a:rPr lang="en-US" sz="1600" b="1" dirty="0" smtClean="0">
                <a:ea typeface="MS PGothic" pitchFamily="34" charset="-128"/>
              </a:rPr>
              <a:t>lectron </a:t>
            </a:r>
            <a:endParaRPr lang="en-US" sz="1600" b="1" dirty="0">
              <a:ea typeface="MS PGothic" pitchFamily="34" charset="-128"/>
            </a:endParaRPr>
          </a:p>
          <a:p>
            <a:pPr lvl="1" eaLnBrk="1" hangingPunct="1">
              <a:buClr>
                <a:schemeClr val="hlink"/>
              </a:buClr>
              <a:buSzPct val="75000"/>
            </a:pPr>
            <a:r>
              <a:rPr lang="en-US" sz="2000" b="1" dirty="0" smtClean="0">
                <a:ea typeface="MS PGothic" pitchFamily="34" charset="-128"/>
              </a:rPr>
              <a:t>P</a:t>
            </a:r>
            <a:r>
              <a:rPr lang="en-US" sz="1600" b="1" dirty="0" smtClean="0">
                <a:ea typeface="MS PGothic" pitchFamily="34" charset="-128"/>
              </a:rPr>
              <a:t>aramagnetic</a:t>
            </a:r>
          </a:p>
          <a:p>
            <a:pPr lvl="1" eaLnBrk="1" hangingPunct="1">
              <a:buClr>
                <a:schemeClr val="hlink"/>
              </a:buClr>
              <a:buSzPct val="75000"/>
            </a:pPr>
            <a:r>
              <a:rPr lang="en-US" sz="2000" b="1" dirty="0" smtClean="0">
                <a:ea typeface="MS PGothic" pitchFamily="34" charset="-128"/>
              </a:rPr>
              <a:t>R</a:t>
            </a:r>
            <a:r>
              <a:rPr lang="en-US" sz="1600" b="1" dirty="0" smtClean="0">
                <a:ea typeface="MS PGothic" pitchFamily="34" charset="-128"/>
              </a:rPr>
              <a:t>esonance</a:t>
            </a:r>
          </a:p>
          <a:p>
            <a:pPr eaLnBrk="1" hangingPunct="1">
              <a:buClr>
                <a:schemeClr val="hlink"/>
              </a:buClr>
              <a:buSzPct val="75000"/>
            </a:pPr>
            <a:endParaRPr lang="en-US" sz="1600" b="1" dirty="0" smtClean="0">
              <a:ea typeface="MS PGothic" pitchFamily="34" charset="-128"/>
            </a:endParaRPr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q"/>
            </a:pPr>
            <a:r>
              <a:rPr lang="en-US" sz="1600" b="1" dirty="0" smtClean="0">
                <a:ea typeface="MS PGothic" pitchFamily="34" charset="-128"/>
              </a:rPr>
              <a:t> Also called ESR (Electron Spin Resonance) or EMR (Electron Magnetic Resonance)</a:t>
            </a:r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q"/>
            </a:pPr>
            <a:endParaRPr lang="en-US" sz="1600" b="1" dirty="0">
              <a:ea typeface="MS PGothic" pitchFamily="34" charset="-128"/>
            </a:endParaRPr>
          </a:p>
          <a:p>
            <a:pPr eaLnBrk="1" hangingPunct="1">
              <a:buClr>
                <a:schemeClr val="hlink"/>
              </a:buClr>
              <a:buSzPct val="75000"/>
              <a:buFont typeface="Wingdings" pitchFamily="2" charset="2"/>
              <a:buChar char="q"/>
            </a:pPr>
            <a:r>
              <a:rPr lang="en-US" sz="1600" b="1" dirty="0">
                <a:ea typeface="MS PGothic" pitchFamily="34" charset="-128"/>
              </a:rPr>
              <a:t> </a:t>
            </a:r>
            <a:r>
              <a:rPr lang="en-US" sz="1600" b="1" dirty="0" smtClean="0">
                <a:ea typeface="MS PGothic" pitchFamily="34" charset="-128"/>
              </a:rPr>
              <a:t>Uses </a:t>
            </a:r>
            <a:r>
              <a:rPr lang="en-US" sz="1600" b="1" dirty="0">
                <a:ea typeface="MS PGothic" pitchFamily="34" charset="-128"/>
              </a:rPr>
              <a:t>permanent electromagnets (therefore can be turned on/off on a regular basis), as opposed to superconducting magnets in </a:t>
            </a:r>
            <a:r>
              <a:rPr lang="en-US" sz="1600" b="1" dirty="0" smtClean="0">
                <a:ea typeface="MS PGothic" pitchFamily="34" charset="-128"/>
              </a:rPr>
              <a:t>NMR</a:t>
            </a:r>
            <a:endParaRPr lang="en-US" sz="1600" b="1" dirty="0">
              <a:ea typeface="MS PGothic" pitchFamily="34" charset="-128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rot="16200000">
            <a:off x="-930925" y="3063902"/>
            <a:ext cx="2716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EPR Lab Overview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7672646" y="3248567"/>
            <a:ext cx="473827" cy="1496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3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3" descr="polymer_science0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 rot="16200000">
            <a:off x="-930925" y="3063902"/>
            <a:ext cx="2716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EPR Lab Overview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8563" t="10138" r="19425"/>
          <a:stretch/>
        </p:blipFill>
        <p:spPr>
          <a:xfrm>
            <a:off x="1012460" y="93518"/>
            <a:ext cx="8088501" cy="6348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4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 rot="16200000">
            <a:off x="-930925" y="3063902"/>
            <a:ext cx="2716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EPR Lab Overview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37833" t="12670" r="20146" b="21447"/>
          <a:stretch/>
        </p:blipFill>
        <p:spPr>
          <a:xfrm>
            <a:off x="1397688" y="1890410"/>
            <a:ext cx="2726567" cy="231552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b="0" dirty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EPR tells you what </a:t>
            </a:r>
            <a:r>
              <a:rPr lang="en-US" sz="3200" b="0" dirty="0" smtClean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nuclei </a:t>
            </a:r>
            <a:r>
              <a:rPr lang="en-US" sz="3200" b="0" dirty="0">
                <a:solidFill>
                  <a:schemeClr val="bg2"/>
                </a:solidFill>
                <a:latin typeface="Arial" pitchFamily="34" charset="0"/>
                <a:ea typeface="굴림" charset="-127"/>
              </a:rPr>
              <a:t>the unpaired electron interacts with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24435" t="19864" r="26568" b="22462"/>
          <a:stretch/>
        </p:blipFill>
        <p:spPr>
          <a:xfrm>
            <a:off x="966568" y="4569835"/>
            <a:ext cx="3588807" cy="22881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6" t="7661" r="25128" b="39763"/>
          <a:stretch/>
        </p:blipFill>
        <p:spPr>
          <a:xfrm>
            <a:off x="4930539" y="1890410"/>
            <a:ext cx="3523212" cy="23190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14" t="13700" r="20062" b="17568"/>
          <a:stretch/>
        </p:blipFill>
        <p:spPr>
          <a:xfrm>
            <a:off x="6093628" y="4516433"/>
            <a:ext cx="1197034" cy="2341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927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3" descr="polymer_science0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/>
          <p:cNvSpPr>
            <a:spLocks noChangeArrowheads="1"/>
          </p:cNvSpPr>
          <p:nvPr/>
        </p:nvSpPr>
        <p:spPr bwMode="auto">
          <a:xfrm rot="16200000">
            <a:off x="-930925" y="3063902"/>
            <a:ext cx="2716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EPR Lab Overview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2129" y="370280"/>
            <a:ext cx="4721629" cy="62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4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3" descr="polymer_science03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 rot="16200000">
            <a:off x="-930925" y="3063902"/>
            <a:ext cx="2716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EPR Lab Overview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8344" t="37956" r="50738" b="19276"/>
          <a:stretch/>
        </p:blipFill>
        <p:spPr>
          <a:xfrm>
            <a:off x="1875166" y="2222732"/>
            <a:ext cx="3314891" cy="36710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88343" y="3253675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A149/151 CLSL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7" idx="1"/>
          </p:cNvCxnSpPr>
          <p:nvPr/>
        </p:nvCxnSpPr>
        <p:spPr>
          <a:xfrm flipH="1">
            <a:off x="4486911" y="3438341"/>
            <a:ext cx="1101432" cy="33754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78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1066800" y="490538"/>
            <a:ext cx="448872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EPR Spectrometers</a:t>
            </a:r>
            <a:endParaRPr lang="en-US" sz="38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rot="16200000">
            <a:off x="-930925" y="3063902"/>
            <a:ext cx="2716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EPR Lab Overview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1500968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A149 CLSL</a:t>
            </a:r>
            <a:endParaRPr lang="en-US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5282908" y="4988689"/>
            <a:ext cx="0" cy="0"/>
          </a:xfrm>
          <a:prstGeom prst="line">
            <a:avLst/>
          </a:prstGeom>
          <a:ln w="285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6957414" y="1908717"/>
            <a:ext cx="218658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Elexsys1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endParaRPr lang="en-US" sz="1200" b="1" dirty="0" smtClean="0">
              <a:solidFill>
                <a:srgbClr val="00B05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E-10</a:t>
            </a: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” FT EPR </a:t>
            </a:r>
            <a:endParaRPr lang="en-US" sz="1200" b="1" dirty="0">
              <a:solidFill>
                <a:srgbClr val="00B05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defRPr/>
            </a:pP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       (</a:t>
            </a: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E580 series)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Pulse/CW mode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X-band (8-10 GHz</a:t>
            </a: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)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S-band (3 GHz)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Q-band (35 GHz)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5-300 K helium cryostat</a:t>
            </a:r>
            <a:endParaRPr lang="en-US" sz="1600" b="1" dirty="0">
              <a:solidFill>
                <a:srgbClr val="00B05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223" y="3798917"/>
            <a:ext cx="4078778" cy="3059084"/>
          </a:xfrm>
          <a:prstGeom prst="rect">
            <a:avLst/>
          </a:prstGeom>
        </p:spPr>
      </p:pic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902843" y="4970610"/>
            <a:ext cx="248138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>
              <a:defRPr/>
            </a:pPr>
            <a:r>
              <a:rPr lang="en-US" sz="1600" b="1" dirty="0" err="1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EMXplus</a:t>
            </a:r>
            <a:endParaRPr lang="en-US" sz="1200" b="1" dirty="0" smtClean="0">
              <a:solidFill>
                <a:srgbClr val="00B05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>
              <a:defRPr/>
            </a:pPr>
            <a:endParaRPr lang="en-US" sz="1200" b="1" dirty="0" smtClean="0">
              <a:solidFill>
                <a:srgbClr val="00B05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CW/dual </a:t>
            </a: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band mode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X-band (8-10 GHz</a:t>
            </a: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)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5-300 K with helium cryostat</a:t>
            </a:r>
          </a:p>
          <a:p>
            <a:pPr marL="171450" indent="-171450">
              <a:buFont typeface="Arial" pitchFamily="34" charset="0"/>
              <a:buChar char="•"/>
              <a:defRPr/>
            </a:pP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77K with LN</a:t>
            </a:r>
            <a:r>
              <a:rPr lang="en-US" sz="1200" b="1" baseline="-25000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</a:t>
            </a: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finger </a:t>
            </a:r>
            <a:r>
              <a:rPr lang="en-US" sz="1200" b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D</a:t>
            </a:r>
            <a:r>
              <a:rPr lang="en-US" sz="1200" b="1" dirty="0" smtClean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ewar</a:t>
            </a:r>
            <a:endParaRPr lang="en-US" sz="1600" b="1" dirty="0">
              <a:solidFill>
                <a:srgbClr val="00B05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413" y="1854511"/>
            <a:ext cx="4155333" cy="311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0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164" t="19745" r="21266"/>
          <a:stretch/>
        </p:blipFill>
        <p:spPr>
          <a:xfrm>
            <a:off x="752330" y="731228"/>
            <a:ext cx="8295991" cy="6054035"/>
          </a:xfrm>
          <a:prstGeom prst="rect">
            <a:avLst/>
          </a:prstGeom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6018" y="158029"/>
            <a:ext cx="305763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8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EPR Training</a:t>
            </a:r>
            <a:endParaRPr lang="en-US" sz="3800" dirty="0">
              <a:solidFill>
                <a:schemeClr val="bg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14" name="Picture 23" descr="polymer_science03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7413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 rot="16200000">
            <a:off x="-930925" y="3063902"/>
            <a:ext cx="271631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chemeClr val="bg2"/>
                </a:solidFill>
                <a:latin typeface="Arial" charset="0"/>
              </a:rPr>
              <a:t>EPR Lab Overview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0800" t="15284" r="23746" b="14903"/>
          <a:stretch/>
        </p:blipFill>
        <p:spPr>
          <a:xfrm>
            <a:off x="1795331" y="4255571"/>
            <a:ext cx="3836542" cy="221648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8927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immer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Shimmer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25089</TotalTime>
  <Words>155</Words>
  <Application>Microsoft Office PowerPoint</Application>
  <PresentationFormat>On-screen Show (4:3)</PresentationFormat>
  <Paragraphs>40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MS PGothic</vt:lpstr>
      <vt:lpstr>Arial</vt:lpstr>
      <vt:lpstr>굴림</vt:lpstr>
      <vt:lpstr>Tahoma</vt:lpstr>
      <vt:lpstr>Times New Roman</vt:lpstr>
      <vt:lpstr>Wingdings</vt:lpstr>
      <vt:lpstr>Shimmer</vt:lpstr>
      <vt:lpstr>PowerPoint Presentation</vt:lpstr>
      <vt:lpstr>PowerPoint Presentation</vt:lpstr>
      <vt:lpstr>EPR tells you what nuclei the unpaired electron interacts with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Advanced Solid-State NMR Techniques at CSR</dc:title>
  <dc:creator>lzhu</dc:creator>
  <cp:lastModifiedBy>Olson, Dean</cp:lastModifiedBy>
  <cp:revision>551</cp:revision>
  <cp:lastPrinted>2015-02-02T18:40:15Z</cp:lastPrinted>
  <dcterms:created xsi:type="dcterms:W3CDTF">2011-01-30T23:14:16Z</dcterms:created>
  <dcterms:modified xsi:type="dcterms:W3CDTF">2021-02-02T22:25:26Z</dcterms:modified>
</cp:coreProperties>
</file>