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3" r:id="rId6"/>
    <p:sldId id="264" r:id="rId7"/>
    <p:sldId id="259" r:id="rId8"/>
    <p:sldId id="261" r:id="rId9"/>
    <p:sldId id="262" r:id="rId10"/>
    <p:sldId id="266" r:id="rId11"/>
    <p:sldId id="267" r:id="rId12"/>
    <p:sldId id="268" r:id="rId13"/>
    <p:sldId id="265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629" autoAdjust="0"/>
    <p:restoredTop sz="94608" autoAdjust="0"/>
  </p:normalViewPr>
  <p:slideViewPr>
    <p:cSldViewPr>
      <p:cViewPr varScale="1">
        <p:scale>
          <a:sx n="99" d="100"/>
          <a:sy n="99" d="100"/>
        </p:scale>
        <p:origin x="20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30498-34F8-49F3-A340-D0E99C848D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021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DA694-05F2-497E-86ED-6B40DFACE3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98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C2EAF-723F-40E8-A01C-3DA2ED3159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464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BCB7B-02B0-4878-B9DE-CA806DE814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8028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4DD6C-71AB-42ED-B493-EDD0307693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694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1F895-6DBE-42D4-9061-48C7C5F088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045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2CAA8-9962-4C89-9AA9-E0119B9EAD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321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6450B-8231-40AE-8873-22CD573B47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0715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64907-7BE4-4AEF-9B31-D1CA5352A9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989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4CDC6-C425-458F-87F3-D152615799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0981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1F3EA-0A72-478B-AD8A-0D1D2D64F8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737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2BCAD9A4-2EFB-4139-8B21-94702DFA8F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ideo" Target="qvc01.wmv" TargetMode="External"/><Relationship Id="rId6" Type="http://schemas.openxmlformats.org/officeDocument/2006/relationships/hyperlink" Target="mailto:tobyw@illinois.edu" TargetMode="External"/><Relationship Id="rId5" Type="http://schemas.openxmlformats.org/officeDocument/2006/relationships/hyperlink" Target="mailto:dgray@illinois.edu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P:\documents\sfc2005\crystal.avi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9"/>
          <p:cNvSpPr>
            <a:spLocks noChangeArrowheads="1"/>
          </p:cNvSpPr>
          <p:nvPr/>
        </p:nvSpPr>
        <p:spPr bwMode="auto">
          <a:xfrm>
            <a:off x="838200" y="4910138"/>
            <a:ext cx="7113588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63DE8"/>
                </a:solidFill>
                <a:latin typeface="Times New Roman" panose="02020603050405020304" pitchFamily="18" charset="0"/>
              </a:rPr>
              <a:t>Business Hours	8:30a - 12:00p  and  1:00p - 4:30p	Monday - Friday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600">
              <a:solidFill>
                <a:srgbClr val="063DE8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63DE8"/>
                </a:solidFill>
                <a:latin typeface="Times New Roman" panose="02020603050405020304" pitchFamily="18" charset="0"/>
              </a:rPr>
              <a:t>Consulting Hours	10:00a - 11:00a   and  2:00p - 3:00p	Monday - Friday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600">
              <a:solidFill>
                <a:srgbClr val="063DE8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63DE8"/>
                </a:solidFill>
                <a:latin typeface="Times New Roman" panose="02020603050405020304" pitchFamily="18" charset="0"/>
              </a:rPr>
              <a:t>Laboratory Entry	Northeast Ground Floor Noyes, Room 60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600">
              <a:solidFill>
                <a:srgbClr val="063DE8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058" name="qvc01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81000"/>
            <a:ext cx="152717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2" descr="photo Danielle Gr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828800"/>
            <a:ext cx="14287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3"/>
          <p:cNvSpPr txBox="1">
            <a:spLocks noChangeArrowheads="1"/>
          </p:cNvSpPr>
          <p:nvPr/>
        </p:nvSpPr>
        <p:spPr bwMode="auto">
          <a:xfrm>
            <a:off x="2154238" y="3587750"/>
            <a:ext cx="2320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63DE8"/>
                </a:solidFill>
                <a:latin typeface="Times New Roman" panose="02020603050405020304" pitchFamily="18" charset="0"/>
              </a:rPr>
              <a:t>Danielle L. Gray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63DE8"/>
                </a:solidFill>
                <a:latin typeface="Times New Roman" panose="02020603050405020304" pitchFamily="18" charset="0"/>
                <a:hlinkClick r:id="rId5"/>
              </a:rPr>
              <a:t>dgray@illinois.edu</a:t>
            </a:r>
            <a:endParaRPr lang="en-US" altLang="en-US" sz="1600">
              <a:solidFill>
                <a:srgbClr val="063DE8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63DE8"/>
                </a:solidFill>
                <a:latin typeface="Times New Roman" panose="02020603050405020304" pitchFamily="18" charset="0"/>
              </a:rPr>
              <a:t>244-1708</a:t>
            </a:r>
          </a:p>
        </p:txBody>
      </p:sp>
      <p:sp>
        <p:nvSpPr>
          <p:cNvPr id="2054" name="TextBox 3"/>
          <p:cNvSpPr txBox="1">
            <a:spLocks noChangeArrowheads="1"/>
          </p:cNvSpPr>
          <p:nvPr/>
        </p:nvSpPr>
        <p:spPr bwMode="auto">
          <a:xfrm>
            <a:off x="4592638" y="3587750"/>
            <a:ext cx="2320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63DE8"/>
                </a:solidFill>
                <a:latin typeface="Times New Roman" panose="02020603050405020304" pitchFamily="18" charset="0"/>
              </a:rPr>
              <a:t>Toby Woods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63DE8"/>
                </a:solidFill>
                <a:latin typeface="Times New Roman" panose="02020603050405020304" pitchFamily="18" charset="0"/>
                <a:hlinkClick r:id="rId6"/>
              </a:rPr>
              <a:t>tobyw@illinois.edu</a:t>
            </a:r>
            <a:endParaRPr lang="en-US" altLang="en-US" sz="1600">
              <a:solidFill>
                <a:srgbClr val="063DE8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63DE8"/>
                </a:solidFill>
                <a:latin typeface="Times New Roman" panose="02020603050405020304" pitchFamily="18" charset="0"/>
              </a:rPr>
              <a:t>300-1081</a:t>
            </a:r>
          </a:p>
        </p:txBody>
      </p:sp>
      <p:pic>
        <p:nvPicPr>
          <p:cNvPr id="2055" name="Picture 12" descr="Toby Woods phot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828800"/>
            <a:ext cx="14287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2" descr="GeorgeL. Clark X-Ray Facility and 3M Materials Laboratory ic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400050"/>
            <a:ext cx="455612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05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657600"/>
            <a:ext cx="320040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8600"/>
            <a:ext cx="3657600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36576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72" b="-192"/>
          <a:stretch>
            <a:fillRect/>
          </a:stretch>
        </p:blipFill>
        <p:spPr bwMode="auto">
          <a:xfrm>
            <a:off x="3962400" y="304800"/>
            <a:ext cx="4646613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124200"/>
            <a:ext cx="2825750" cy="322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304800" y="685800"/>
            <a:ext cx="3505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Static deformation density map: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Essentially the total electron density minus spherical core electron density</a:t>
            </a:r>
          </a:p>
        </p:txBody>
      </p:sp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4191000" y="4343400"/>
            <a:ext cx="42227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Electrostatic Potential Maps: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Same idea as an ESP map generated by a DFT calculation but it is derived from experimental information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(same Se complexes as on previous slide)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8" t="26495" r="25529" b="2441"/>
          <a:stretch>
            <a:fillRect/>
          </a:stretch>
        </p:blipFill>
        <p:spPr bwMode="auto">
          <a:xfrm>
            <a:off x="293688" y="2886075"/>
            <a:ext cx="4627562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8" t="72021" r="31296" b="6229"/>
          <a:stretch>
            <a:fillRect/>
          </a:stretch>
        </p:blipFill>
        <p:spPr bwMode="auto">
          <a:xfrm>
            <a:off x="293688" y="973138"/>
            <a:ext cx="5129212" cy="16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62200" y="257175"/>
            <a:ext cx="4376738" cy="7159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/>
              <a:t>Hexasilabenzene</a:t>
            </a:r>
            <a:endParaRPr lang="en-US" dirty="0"/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6035675" y="1387475"/>
            <a:ext cx="25685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Which resonance structure is correct, or is the system an average of the three?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Bond paths (gray lines) and bond critical points (red spheres) provide an experimentally observable definition of a “bonding interaction”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2400" y="274638"/>
            <a:ext cx="88392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4000" kern="0" dirty="0"/>
              <a:t>You too can learn to collect and solve your own structures!</a:t>
            </a:r>
          </a:p>
        </p:txBody>
      </p:sp>
      <p:pic>
        <p:nvPicPr>
          <p:cNvPr id="14339" name="Picture 2" descr="T:\Screen Shots\DUO To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51025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3810000" y="2198688"/>
            <a:ext cx="49530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- How to pick a good crystal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- How to collect a data set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- How to integrate a data set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- How to solve a structure using OLEX2/SHELX</a:t>
            </a:r>
          </a:p>
        </p:txBody>
      </p:sp>
      <p:sp>
        <p:nvSpPr>
          <p:cNvPr id="14341" name="TextBox 6"/>
          <p:cNvSpPr txBox="1">
            <a:spLocks noChangeArrowheads="1"/>
          </p:cNvSpPr>
          <p:nvPr/>
        </p:nvSpPr>
        <p:spPr bwMode="auto">
          <a:xfrm>
            <a:off x="914400" y="4495800"/>
            <a:ext cx="71628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				</a:t>
            </a:r>
            <a:r>
              <a:rPr lang="en-US" altLang="en-US" sz="1800" u="sng"/>
              <a:t>User run		Staff run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Screening the crystals (Unit Cell)	$33.71		$57.26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Data Set				$103.36		$175.58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Structure Solution			$212.30		$360.64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Charge Density Analysis Price TBD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6858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Brief History</a:t>
            </a:r>
          </a:p>
        </p:txBody>
      </p:sp>
      <p:sp>
        <p:nvSpPr>
          <p:cNvPr id="3075" name="Line 4"/>
          <p:cNvSpPr>
            <a:spLocks noChangeShapeType="1"/>
          </p:cNvSpPr>
          <p:nvPr/>
        </p:nvSpPr>
        <p:spPr bwMode="auto">
          <a:xfrm flipV="1">
            <a:off x="304800" y="4343400"/>
            <a:ext cx="8686800" cy="142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AutoShape 5"/>
          <p:cNvSpPr>
            <a:spLocks noChangeArrowheads="1"/>
          </p:cNvSpPr>
          <p:nvPr/>
        </p:nvSpPr>
        <p:spPr bwMode="auto">
          <a:xfrm>
            <a:off x="381000" y="3595688"/>
            <a:ext cx="76200" cy="762000"/>
          </a:xfrm>
          <a:prstGeom prst="upArrow">
            <a:avLst>
              <a:gd name="adj1" fmla="val 50000"/>
              <a:gd name="adj2" fmla="val 2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 rot="-3170109">
            <a:off x="-579437" y="1887537"/>
            <a:ext cx="3963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1895 Roentgen,  Discovers X-rays</a:t>
            </a:r>
          </a:p>
        </p:txBody>
      </p:sp>
      <p:sp>
        <p:nvSpPr>
          <p:cNvPr id="3078" name="Text Box 41"/>
          <p:cNvSpPr txBox="1">
            <a:spLocks noChangeArrowheads="1"/>
          </p:cNvSpPr>
          <p:nvPr/>
        </p:nvSpPr>
        <p:spPr bwMode="auto">
          <a:xfrm rot="-3139736">
            <a:off x="746125" y="1827213"/>
            <a:ext cx="3962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1912  Laue, Friedrich, Knipping, Crystals diffract</a:t>
            </a:r>
          </a:p>
        </p:txBody>
      </p:sp>
      <p:sp>
        <p:nvSpPr>
          <p:cNvPr id="3079" name="AutoShape 42"/>
          <p:cNvSpPr>
            <a:spLocks noChangeArrowheads="1"/>
          </p:cNvSpPr>
          <p:nvPr/>
        </p:nvSpPr>
        <p:spPr bwMode="auto">
          <a:xfrm rot="-1397873">
            <a:off x="1752600" y="3595688"/>
            <a:ext cx="76200" cy="762000"/>
          </a:xfrm>
          <a:prstGeom prst="upArrow">
            <a:avLst>
              <a:gd name="adj1" fmla="val 50000"/>
              <a:gd name="adj2" fmla="val 2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080" name="Text Box 43"/>
          <p:cNvSpPr txBox="1">
            <a:spLocks noChangeArrowheads="1"/>
          </p:cNvSpPr>
          <p:nvPr/>
        </p:nvSpPr>
        <p:spPr bwMode="auto">
          <a:xfrm rot="-3110727">
            <a:off x="1698625" y="2017713"/>
            <a:ext cx="3581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1914  Bragg and Lawrence,   	solve atomic positions</a:t>
            </a:r>
          </a:p>
        </p:txBody>
      </p:sp>
      <p:sp>
        <p:nvSpPr>
          <p:cNvPr id="3081" name="Text Box 44"/>
          <p:cNvSpPr txBox="1">
            <a:spLocks noChangeArrowheads="1"/>
          </p:cNvSpPr>
          <p:nvPr/>
        </p:nvSpPr>
        <p:spPr bwMode="auto">
          <a:xfrm rot="-3132082">
            <a:off x="3675063" y="1900238"/>
            <a:ext cx="3581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1953  Rosalind Franklin, 	structure of DNA</a:t>
            </a:r>
          </a:p>
        </p:txBody>
      </p:sp>
      <p:sp>
        <p:nvSpPr>
          <p:cNvPr id="3082" name="Text Box 46"/>
          <p:cNvSpPr txBox="1">
            <a:spLocks noChangeArrowheads="1"/>
          </p:cNvSpPr>
          <p:nvPr/>
        </p:nvSpPr>
        <p:spPr bwMode="auto">
          <a:xfrm rot="-2747325">
            <a:off x="575469" y="5271294"/>
            <a:ext cx="2895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1915  Both Braggs, 	win Nobel Prize 	in Physics</a:t>
            </a:r>
          </a:p>
        </p:txBody>
      </p:sp>
      <p:sp>
        <p:nvSpPr>
          <p:cNvPr id="3083" name="Text Box 47"/>
          <p:cNvSpPr txBox="1">
            <a:spLocks noChangeArrowheads="1"/>
          </p:cNvSpPr>
          <p:nvPr/>
        </p:nvSpPr>
        <p:spPr bwMode="auto">
          <a:xfrm rot="-2848827">
            <a:off x="2370932" y="4766469"/>
            <a:ext cx="297180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1928 Lonsdale, 		structure of 	benzene</a:t>
            </a:r>
          </a:p>
        </p:txBody>
      </p:sp>
      <p:sp>
        <p:nvSpPr>
          <p:cNvPr id="3084" name="Text Box 48"/>
          <p:cNvSpPr txBox="1">
            <a:spLocks noChangeArrowheads="1"/>
          </p:cNvSpPr>
          <p:nvPr/>
        </p:nvSpPr>
        <p:spPr bwMode="auto">
          <a:xfrm rot="-3307894">
            <a:off x="5897563" y="2189163"/>
            <a:ext cx="2514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1993 Bruker produces first CCD detector</a:t>
            </a:r>
          </a:p>
        </p:txBody>
      </p:sp>
      <p:sp>
        <p:nvSpPr>
          <p:cNvPr id="3085" name="Text Box 49"/>
          <p:cNvSpPr txBox="1">
            <a:spLocks noChangeArrowheads="1"/>
          </p:cNvSpPr>
          <p:nvPr/>
        </p:nvSpPr>
        <p:spPr bwMode="auto">
          <a:xfrm rot="-2867563">
            <a:off x="4138613" y="5453063"/>
            <a:ext cx="205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1979  Sheldrick, writes SHELXTL </a:t>
            </a:r>
          </a:p>
        </p:txBody>
      </p:sp>
      <p:sp>
        <p:nvSpPr>
          <p:cNvPr id="3086" name="AutoShape 50"/>
          <p:cNvSpPr>
            <a:spLocks noChangeArrowheads="1"/>
          </p:cNvSpPr>
          <p:nvPr/>
        </p:nvSpPr>
        <p:spPr bwMode="auto">
          <a:xfrm rot="1615480">
            <a:off x="2133600" y="3595688"/>
            <a:ext cx="76200" cy="762000"/>
          </a:xfrm>
          <a:prstGeom prst="upArrow">
            <a:avLst>
              <a:gd name="adj1" fmla="val 50000"/>
              <a:gd name="adj2" fmla="val 2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087" name="AutoShape 52"/>
          <p:cNvSpPr>
            <a:spLocks noChangeArrowheads="1"/>
          </p:cNvSpPr>
          <p:nvPr/>
        </p:nvSpPr>
        <p:spPr bwMode="auto">
          <a:xfrm rot="10800000">
            <a:off x="5743575" y="4371975"/>
            <a:ext cx="76200" cy="762000"/>
          </a:xfrm>
          <a:prstGeom prst="upArrow">
            <a:avLst>
              <a:gd name="adj1" fmla="val 50000"/>
              <a:gd name="adj2" fmla="val 2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088" name="AutoShape 53"/>
          <p:cNvSpPr>
            <a:spLocks noChangeArrowheads="1"/>
          </p:cNvSpPr>
          <p:nvPr/>
        </p:nvSpPr>
        <p:spPr bwMode="auto">
          <a:xfrm>
            <a:off x="4419600" y="3594100"/>
            <a:ext cx="76200" cy="762000"/>
          </a:xfrm>
          <a:prstGeom prst="upArrow">
            <a:avLst>
              <a:gd name="adj1" fmla="val 50000"/>
              <a:gd name="adj2" fmla="val 2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089" name="AutoShape 54"/>
          <p:cNvSpPr>
            <a:spLocks noChangeArrowheads="1"/>
          </p:cNvSpPr>
          <p:nvPr/>
        </p:nvSpPr>
        <p:spPr bwMode="auto">
          <a:xfrm rot="10800000">
            <a:off x="1981200" y="4356100"/>
            <a:ext cx="76200" cy="762000"/>
          </a:xfrm>
          <a:prstGeom prst="upArrow">
            <a:avLst>
              <a:gd name="adj1" fmla="val 50000"/>
              <a:gd name="adj2" fmla="val 2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090" name="AutoShape 55"/>
          <p:cNvSpPr>
            <a:spLocks noChangeArrowheads="1"/>
          </p:cNvSpPr>
          <p:nvPr/>
        </p:nvSpPr>
        <p:spPr bwMode="auto">
          <a:xfrm rot="9022017">
            <a:off x="3124200" y="4279900"/>
            <a:ext cx="76200" cy="762000"/>
          </a:xfrm>
          <a:prstGeom prst="upArrow">
            <a:avLst>
              <a:gd name="adj1" fmla="val 50000"/>
              <a:gd name="adj2" fmla="val 2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091" name="AutoShape 52"/>
          <p:cNvSpPr>
            <a:spLocks noChangeArrowheads="1"/>
          </p:cNvSpPr>
          <p:nvPr/>
        </p:nvSpPr>
        <p:spPr bwMode="auto">
          <a:xfrm rot="10800000">
            <a:off x="7751763" y="4356100"/>
            <a:ext cx="76200" cy="762000"/>
          </a:xfrm>
          <a:prstGeom prst="upArrow">
            <a:avLst>
              <a:gd name="adj1" fmla="val 50000"/>
              <a:gd name="adj2" fmla="val 2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092" name="Text Box 49"/>
          <p:cNvSpPr txBox="1">
            <a:spLocks noChangeArrowheads="1"/>
          </p:cNvSpPr>
          <p:nvPr/>
        </p:nvSpPr>
        <p:spPr bwMode="auto">
          <a:xfrm rot="-2867563">
            <a:off x="6580982" y="5196681"/>
            <a:ext cx="20574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2014 IYCR</a:t>
            </a:r>
          </a:p>
        </p:txBody>
      </p:sp>
      <p:sp>
        <p:nvSpPr>
          <p:cNvPr id="3093" name="AutoShape 51"/>
          <p:cNvSpPr>
            <a:spLocks noChangeArrowheads="1"/>
          </p:cNvSpPr>
          <p:nvPr/>
        </p:nvSpPr>
        <p:spPr bwMode="auto">
          <a:xfrm>
            <a:off x="6400800" y="3594100"/>
            <a:ext cx="76200" cy="762000"/>
          </a:xfrm>
          <a:prstGeom prst="upArrow">
            <a:avLst>
              <a:gd name="adj1" fmla="val 50000"/>
              <a:gd name="adj2" fmla="val 2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094" name="Text Box 48"/>
          <p:cNvSpPr txBox="1">
            <a:spLocks noChangeArrowheads="1"/>
          </p:cNvSpPr>
          <p:nvPr/>
        </p:nvSpPr>
        <p:spPr bwMode="auto">
          <a:xfrm rot="-3204829">
            <a:off x="7066757" y="2631281"/>
            <a:ext cx="25146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2019 New Photon2 Detector installed</a:t>
            </a:r>
          </a:p>
        </p:txBody>
      </p:sp>
      <p:sp>
        <p:nvSpPr>
          <p:cNvPr id="3095" name="AutoShape 42"/>
          <p:cNvSpPr>
            <a:spLocks noChangeArrowheads="1"/>
          </p:cNvSpPr>
          <p:nvPr/>
        </p:nvSpPr>
        <p:spPr bwMode="auto">
          <a:xfrm rot="-1397873">
            <a:off x="8529638" y="3641725"/>
            <a:ext cx="76200" cy="762000"/>
          </a:xfrm>
          <a:prstGeom prst="upArrow">
            <a:avLst>
              <a:gd name="adj1" fmla="val 50000"/>
              <a:gd name="adj2" fmla="val 2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ChangeArrowheads="1"/>
          </p:cNvSpPr>
          <p:nvPr/>
        </p:nvSpPr>
        <p:spPr bwMode="auto">
          <a:xfrm>
            <a:off x="187325" y="1217613"/>
            <a:ext cx="2786063" cy="266858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099" name="Rectangle 9"/>
          <p:cNvSpPr>
            <a:spLocks noChangeArrowheads="1"/>
          </p:cNvSpPr>
          <p:nvPr/>
        </p:nvSpPr>
        <p:spPr bwMode="auto">
          <a:xfrm>
            <a:off x="6115050" y="1217613"/>
            <a:ext cx="2786063" cy="266858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0" name="AutoShape 10"/>
          <p:cNvSpPr>
            <a:spLocks noChangeArrowheads="1"/>
          </p:cNvSpPr>
          <p:nvPr/>
        </p:nvSpPr>
        <p:spPr bwMode="auto">
          <a:xfrm>
            <a:off x="3155950" y="2366963"/>
            <a:ext cx="760413" cy="292100"/>
          </a:xfrm>
          <a:prstGeom prst="rightArrow">
            <a:avLst>
              <a:gd name="adj1" fmla="val 50000"/>
              <a:gd name="adj2" fmla="val 13017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1" name="AutoShape 11"/>
          <p:cNvSpPr>
            <a:spLocks noChangeArrowheads="1"/>
          </p:cNvSpPr>
          <p:nvPr/>
        </p:nvSpPr>
        <p:spPr bwMode="auto">
          <a:xfrm rot="16200000" flipH="1">
            <a:off x="1225550" y="4133850"/>
            <a:ext cx="596900" cy="292100"/>
          </a:xfrm>
          <a:prstGeom prst="rightArrow">
            <a:avLst>
              <a:gd name="adj1" fmla="val 50000"/>
              <a:gd name="adj2" fmla="val 10218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2" name="Rectangle 12"/>
          <p:cNvSpPr>
            <a:spLocks noChangeArrowheads="1"/>
          </p:cNvSpPr>
          <p:nvPr/>
        </p:nvSpPr>
        <p:spPr bwMode="auto">
          <a:xfrm>
            <a:off x="3159125" y="4113213"/>
            <a:ext cx="2786063" cy="266858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4103" name="Picture 1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217613"/>
            <a:ext cx="278765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1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413" y="4141788"/>
            <a:ext cx="2727325" cy="262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5" name="Rectangle 15"/>
          <p:cNvSpPr>
            <a:spLocks noChangeArrowheads="1"/>
          </p:cNvSpPr>
          <p:nvPr/>
        </p:nvSpPr>
        <p:spPr bwMode="auto">
          <a:xfrm>
            <a:off x="3922713" y="1925638"/>
            <a:ext cx="12350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SHELXTL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XPREP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XS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XP      </a:t>
            </a:r>
          </a:p>
        </p:txBody>
      </p:sp>
      <p:sp>
        <p:nvSpPr>
          <p:cNvPr id="4106" name="AutoShape 16"/>
          <p:cNvSpPr>
            <a:spLocks noChangeArrowheads="1"/>
          </p:cNvSpPr>
          <p:nvPr/>
        </p:nvSpPr>
        <p:spPr bwMode="auto">
          <a:xfrm>
            <a:off x="5089525" y="2365375"/>
            <a:ext cx="760413" cy="292100"/>
          </a:xfrm>
          <a:prstGeom prst="rightArrow">
            <a:avLst>
              <a:gd name="adj1" fmla="val 50000"/>
              <a:gd name="adj2" fmla="val 13017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7" name="AutoShape 17"/>
          <p:cNvSpPr>
            <a:spLocks noChangeArrowheads="1"/>
          </p:cNvSpPr>
          <p:nvPr/>
        </p:nvSpPr>
        <p:spPr bwMode="auto">
          <a:xfrm rot="16200000" flipH="1">
            <a:off x="7256463" y="4241800"/>
            <a:ext cx="596900" cy="292100"/>
          </a:xfrm>
          <a:prstGeom prst="rightArrow">
            <a:avLst>
              <a:gd name="adj1" fmla="val 50000"/>
              <a:gd name="adj2" fmla="val 10218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8" name="Rectangle 18"/>
          <p:cNvSpPr>
            <a:spLocks noChangeArrowheads="1"/>
          </p:cNvSpPr>
          <p:nvPr/>
        </p:nvSpPr>
        <p:spPr bwMode="auto">
          <a:xfrm>
            <a:off x="6916738" y="4794250"/>
            <a:ext cx="12985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Chemistry</a:t>
            </a:r>
          </a:p>
        </p:txBody>
      </p:sp>
      <p:sp>
        <p:nvSpPr>
          <p:cNvPr id="4109" name="AutoShape 19"/>
          <p:cNvSpPr>
            <a:spLocks noChangeArrowheads="1"/>
          </p:cNvSpPr>
          <p:nvPr/>
        </p:nvSpPr>
        <p:spPr bwMode="auto">
          <a:xfrm flipH="1">
            <a:off x="6105525" y="4822825"/>
            <a:ext cx="681038" cy="304800"/>
          </a:xfrm>
          <a:prstGeom prst="rightArrow">
            <a:avLst>
              <a:gd name="adj1" fmla="val 50000"/>
              <a:gd name="adj2" fmla="val 111729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10" name="Rectangle 20"/>
          <p:cNvSpPr>
            <a:spLocks noChangeArrowheads="1"/>
          </p:cNvSpPr>
          <p:nvPr/>
        </p:nvSpPr>
        <p:spPr bwMode="auto">
          <a:xfrm>
            <a:off x="338138" y="4724400"/>
            <a:ext cx="1889125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P 2</a:t>
            </a:r>
            <a:r>
              <a:rPr lang="en-US" altLang="en-US" sz="1600" b="1">
                <a:solidFill>
                  <a:srgbClr val="114FFB"/>
                </a:solidFill>
              </a:rPr>
              <a:t>1</a:t>
            </a:r>
            <a:r>
              <a:rPr lang="en-US" altLang="en-US" sz="1800" b="1">
                <a:solidFill>
                  <a:srgbClr val="114FFB"/>
                </a:solidFill>
              </a:rPr>
              <a:t>/n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a = 23.3481(4)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b = 12.3868(2)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c = 23.8191(1)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beta = 92.756(1)</a:t>
            </a:r>
          </a:p>
        </p:txBody>
      </p:sp>
      <p:sp>
        <p:nvSpPr>
          <p:cNvPr id="4111" name="AutoShape 21"/>
          <p:cNvSpPr>
            <a:spLocks noChangeArrowheads="1"/>
          </p:cNvSpPr>
          <p:nvPr/>
        </p:nvSpPr>
        <p:spPr bwMode="auto">
          <a:xfrm>
            <a:off x="2184400" y="5199063"/>
            <a:ext cx="760413" cy="292100"/>
          </a:xfrm>
          <a:prstGeom prst="rightArrow">
            <a:avLst>
              <a:gd name="adj1" fmla="val 50000"/>
              <a:gd name="adj2" fmla="val 13017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4112" name="Picture 2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8" y="1236663"/>
            <a:ext cx="2751137" cy="264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13" name="Rectangle 23"/>
          <p:cNvSpPr>
            <a:spLocks noChangeArrowheads="1"/>
          </p:cNvSpPr>
          <p:nvPr/>
        </p:nvSpPr>
        <p:spPr bwMode="auto">
          <a:xfrm>
            <a:off x="7313613" y="5124450"/>
            <a:ext cx="4730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XL</a:t>
            </a:r>
          </a:p>
        </p:txBody>
      </p:sp>
      <p:sp>
        <p:nvSpPr>
          <p:cNvPr id="4114" name="Rectangle 2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Overview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Organic Chemistry and Crystallography it matters</a:t>
            </a:r>
          </a:p>
        </p:txBody>
      </p:sp>
      <p:pic>
        <p:nvPicPr>
          <p:cNvPr id="5123" name="Picture 8" descr="getobject?documentid=11784&amp;objectid=138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38400"/>
            <a:ext cx="8382000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Absolute structure without a heavy atom</a:t>
            </a:r>
          </a:p>
        </p:txBody>
      </p:sp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914400" y="1643063"/>
            <a:ext cx="6553200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1800"/>
              <a:t>Crystallize the compound with a component of known stereochemistry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1800"/>
              <a:t>Bijvoet Pairs (h k l and -h -k -l) need to be examined for anomalous scattering effects </a:t>
            </a:r>
          </a:p>
        </p:txBody>
      </p:sp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1600200" y="3689350"/>
            <a:ext cx="5181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/>
              <a:t>Centrosymmetric  vs.  Non-centrosymmetric </a:t>
            </a:r>
          </a:p>
        </p:txBody>
      </p:sp>
      <p:sp>
        <p:nvSpPr>
          <p:cNvPr id="6149" name="Text Box 9"/>
          <p:cNvSpPr txBox="1">
            <a:spLocks noChangeArrowheads="1"/>
          </p:cNvSpPr>
          <p:nvPr/>
        </p:nvSpPr>
        <p:spPr bwMode="auto">
          <a:xfrm>
            <a:off x="1752600" y="414655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F</a:t>
            </a:r>
            <a:r>
              <a:rPr lang="en-US" altLang="en-US" sz="2400" baseline="-25000"/>
              <a:t>hkl</a:t>
            </a:r>
            <a:r>
              <a:rPr lang="en-US" altLang="en-US" sz="2400"/>
              <a:t> = F</a:t>
            </a:r>
            <a:r>
              <a:rPr lang="en-US" altLang="en-US" sz="2400" baseline="-25000"/>
              <a:t>-h-k-l</a:t>
            </a:r>
          </a:p>
        </p:txBody>
      </p:sp>
      <p:sp>
        <p:nvSpPr>
          <p:cNvPr id="6150" name="Text Box 10"/>
          <p:cNvSpPr txBox="1">
            <a:spLocks noChangeArrowheads="1"/>
          </p:cNvSpPr>
          <p:nvPr/>
        </p:nvSpPr>
        <p:spPr bwMode="auto">
          <a:xfrm>
            <a:off x="4267200" y="422275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F</a:t>
            </a:r>
            <a:r>
              <a:rPr lang="en-US" altLang="en-US" sz="2400" baseline="-25000"/>
              <a:t>hkl</a:t>
            </a:r>
            <a:r>
              <a:rPr lang="en-US" altLang="en-US" sz="2400"/>
              <a:t> </a:t>
            </a:r>
            <a:r>
              <a:rPr lang="en-US" altLang="en-US" sz="2400">
                <a:cs typeface="Arial" panose="020B0604020202020204" pitchFamily="34" charset="0"/>
              </a:rPr>
              <a:t>≠</a:t>
            </a:r>
            <a:r>
              <a:rPr lang="en-US" altLang="en-US" sz="2400"/>
              <a:t> F</a:t>
            </a:r>
            <a:r>
              <a:rPr lang="en-US" altLang="en-US" sz="2400" baseline="-25000"/>
              <a:t>-h-k-l</a:t>
            </a:r>
          </a:p>
        </p:txBody>
      </p:sp>
      <p:sp>
        <p:nvSpPr>
          <p:cNvPr id="6151" name="Text Box 11"/>
          <p:cNvSpPr txBox="1">
            <a:spLocks noChangeArrowheads="1"/>
          </p:cNvSpPr>
          <p:nvPr/>
        </p:nvSpPr>
        <p:spPr bwMode="auto">
          <a:xfrm>
            <a:off x="4076700" y="4706938"/>
            <a:ext cx="2057400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Flack and/or Hooft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Analysis</a:t>
            </a:r>
          </a:p>
        </p:txBody>
      </p:sp>
      <p:sp>
        <p:nvSpPr>
          <p:cNvPr id="6152" name="TextBox 3"/>
          <p:cNvSpPr txBox="1">
            <a:spLocks noChangeArrowheads="1"/>
          </p:cNvSpPr>
          <p:nvPr/>
        </p:nvSpPr>
        <p:spPr bwMode="auto">
          <a:xfrm>
            <a:off x="609600" y="5638800"/>
            <a:ext cx="7848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In order to measure anomalous scattering effects, you must be using a radiation near the absorption edge of the atom types.  You </a:t>
            </a:r>
            <a:r>
              <a:rPr lang="en-US" altLang="en-US" sz="1800" b="1"/>
              <a:t>MUST </a:t>
            </a:r>
            <a:r>
              <a:rPr lang="en-US" altLang="en-US" sz="1800"/>
              <a:t>have Cu radiation for light atom structures!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/>
          <a:p>
            <a:pPr eaLnBrk="1" hangingPunct="1"/>
            <a:r>
              <a:rPr lang="en-US" altLang="en-US" sz="4000" smtClean="0"/>
              <a:t>The main pitfall of absolute structures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smtClean="0"/>
              <a:t>Is the crystal examined a representative of the bulk crystals? </a:t>
            </a:r>
          </a:p>
          <a:p>
            <a:pPr marL="990600" lvl="1" indent="-533400" eaLnBrk="1" hangingPunct="1"/>
            <a:r>
              <a:rPr lang="en-US" altLang="en-US" smtClean="0"/>
              <a:t>Racemic mixtures can crystallize 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mtClean="0"/>
              <a:t>As a centrosymmetric crystal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mtClean="0"/>
              <a:t>As a non-centrosymmetric crystal that is twinned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mtClean="0"/>
              <a:t>Each individually as non-centrosymetric crystals</a:t>
            </a:r>
          </a:p>
          <a:p>
            <a:pPr marL="990600" lvl="1" indent="-533400" eaLnBrk="1" hangingPunct="1"/>
            <a:r>
              <a:rPr lang="en-US" altLang="en-US" smtClean="0"/>
              <a:t>Circular dichroism or enantioselective  chromatography to test if crystal is the same as bulk</a:t>
            </a:r>
          </a:p>
          <a:p>
            <a:pPr marL="1371600" lvl="2" indent="-457200"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Crystal Quality is Essential</a:t>
            </a:r>
          </a:p>
        </p:txBody>
      </p:sp>
      <p:sp>
        <p:nvSpPr>
          <p:cNvPr id="8195" name="Rectangle 8"/>
          <p:cNvSpPr>
            <a:spLocks noChangeArrowheads="1"/>
          </p:cNvSpPr>
          <p:nvPr/>
        </p:nvSpPr>
        <p:spPr bwMode="auto">
          <a:xfrm>
            <a:off x="317500" y="1563688"/>
            <a:ext cx="2546350" cy="232092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196" name="Rectangle 9"/>
          <p:cNvSpPr>
            <a:spLocks noChangeArrowheads="1"/>
          </p:cNvSpPr>
          <p:nvPr/>
        </p:nvSpPr>
        <p:spPr bwMode="auto">
          <a:xfrm>
            <a:off x="317500" y="4378325"/>
            <a:ext cx="2546350" cy="232092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197" name="Rectangle 10"/>
          <p:cNvSpPr>
            <a:spLocks noChangeArrowheads="1"/>
          </p:cNvSpPr>
          <p:nvPr/>
        </p:nvSpPr>
        <p:spPr bwMode="auto">
          <a:xfrm>
            <a:off x="3278188" y="1558925"/>
            <a:ext cx="2546350" cy="232092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198" name="Rectangle 11"/>
          <p:cNvSpPr>
            <a:spLocks noChangeArrowheads="1"/>
          </p:cNvSpPr>
          <p:nvPr/>
        </p:nvSpPr>
        <p:spPr bwMode="auto">
          <a:xfrm>
            <a:off x="3302000" y="4384675"/>
            <a:ext cx="2546350" cy="232092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199" name="Rectangle 12"/>
          <p:cNvSpPr>
            <a:spLocks noChangeArrowheads="1"/>
          </p:cNvSpPr>
          <p:nvPr/>
        </p:nvSpPr>
        <p:spPr bwMode="auto">
          <a:xfrm>
            <a:off x="6254750" y="1562100"/>
            <a:ext cx="2546350" cy="232092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200" name="Rectangle 13"/>
          <p:cNvSpPr>
            <a:spLocks noChangeArrowheads="1"/>
          </p:cNvSpPr>
          <p:nvPr/>
        </p:nvSpPr>
        <p:spPr bwMode="auto">
          <a:xfrm>
            <a:off x="6256338" y="4384675"/>
            <a:ext cx="2546350" cy="168116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201" name="Picture 1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1573213"/>
            <a:ext cx="2524125" cy="230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3" y="1563688"/>
            <a:ext cx="2536825" cy="230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763" y="4386263"/>
            <a:ext cx="2535237" cy="230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4" name="Picture 17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88" y="1565275"/>
            <a:ext cx="2530475" cy="231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5" name="Picture 1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4375150"/>
            <a:ext cx="2524125" cy="232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6" name="Picture 19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25" y="4386263"/>
            <a:ext cx="2511425" cy="167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7" name="Rectangle 21"/>
          <p:cNvSpPr>
            <a:spLocks noChangeArrowheads="1"/>
          </p:cNvSpPr>
          <p:nvPr/>
        </p:nvSpPr>
        <p:spPr bwMode="auto">
          <a:xfrm>
            <a:off x="1258888" y="3948113"/>
            <a:ext cx="6381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YES</a:t>
            </a:r>
          </a:p>
        </p:txBody>
      </p:sp>
      <p:sp>
        <p:nvSpPr>
          <p:cNvPr id="8208" name="Rectangle 22"/>
          <p:cNvSpPr>
            <a:spLocks noChangeArrowheads="1"/>
          </p:cNvSpPr>
          <p:nvPr/>
        </p:nvSpPr>
        <p:spPr bwMode="auto">
          <a:xfrm>
            <a:off x="4033838" y="3951288"/>
            <a:ext cx="10064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MAYBE</a:t>
            </a:r>
          </a:p>
        </p:txBody>
      </p:sp>
      <p:sp>
        <p:nvSpPr>
          <p:cNvPr id="8209" name="Rectangle 23"/>
          <p:cNvSpPr>
            <a:spLocks noChangeArrowheads="1"/>
          </p:cNvSpPr>
          <p:nvPr/>
        </p:nvSpPr>
        <p:spPr bwMode="auto">
          <a:xfrm>
            <a:off x="7280275" y="3949700"/>
            <a:ext cx="5238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114FFB"/>
                </a:solidFill>
              </a:rPr>
              <a:t>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609600" y="76200"/>
            <a:ext cx="77724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 anchor="ctr"/>
          <a:lstStyle/>
          <a:p>
            <a:pPr algn="ctr" eaLnBrk="1" hangingPunct="1">
              <a:defRPr/>
            </a:pPr>
            <a:r>
              <a:rPr lang="en-US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The Ideal Sample</a:t>
            </a:r>
          </a:p>
        </p:txBody>
      </p:sp>
      <p:sp>
        <p:nvSpPr>
          <p:cNvPr id="9219" name="Text Box 9"/>
          <p:cNvSpPr txBox="1">
            <a:spLocks noChangeArrowheads="1"/>
          </p:cNvSpPr>
          <p:nvPr/>
        </p:nvSpPr>
        <p:spPr bwMode="auto">
          <a:xfrm>
            <a:off x="762000" y="1295400"/>
            <a:ext cx="7651750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2"/>
                </a:solidFill>
              </a:rPr>
              <a:t>The ideal sample, like this 40 x 70 x 360 </a:t>
            </a:r>
            <a:r>
              <a:rPr lang="el-GR" altLang="en-US" sz="1800">
                <a:solidFill>
                  <a:schemeClr val="bg2"/>
                </a:solidFill>
                <a:cs typeface="Arial" panose="020B0604020202020204" pitchFamily="34" charset="0"/>
              </a:rPr>
              <a:t>μ</a:t>
            </a:r>
            <a:r>
              <a:rPr lang="en-US" altLang="en-US" sz="1800">
                <a:solidFill>
                  <a:schemeClr val="bg2"/>
                </a:solidFill>
                <a:cs typeface="Arial" panose="020B0604020202020204" pitchFamily="34" charset="0"/>
              </a:rPr>
              <a:t>m crystal mounted on a 300 </a:t>
            </a:r>
            <a:r>
              <a:rPr lang="el-GR" altLang="en-US" sz="1800">
                <a:solidFill>
                  <a:schemeClr val="bg2"/>
                </a:solidFill>
              </a:rPr>
              <a:t>μ</a:t>
            </a:r>
            <a:r>
              <a:rPr lang="en-US" altLang="en-US" sz="1800">
                <a:solidFill>
                  <a:schemeClr val="bg2"/>
                </a:solidFill>
              </a:rPr>
              <a:t>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2"/>
                </a:solidFill>
              </a:rPr>
              <a:t>cryo-loop,</a:t>
            </a:r>
            <a:r>
              <a:rPr lang="en-US" altLang="en-US" sz="1800">
                <a:solidFill>
                  <a:schemeClr val="bg2"/>
                </a:solidFill>
                <a:cs typeface="Arial" panose="020B0604020202020204" pitchFamily="34" charset="0"/>
              </a:rPr>
              <a:t> is attached using an inert oil, frozen in place using a cold gas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2"/>
                </a:solidFill>
                <a:cs typeface="Arial" panose="020B0604020202020204" pitchFamily="34" charset="0"/>
              </a:rPr>
              <a:t>stream, and recovered after the diffraction experiment is finished.</a:t>
            </a:r>
            <a:endParaRPr lang="el-GR" altLang="en-US" sz="1800">
              <a:solidFill>
                <a:schemeClr val="bg2"/>
              </a:solidFill>
              <a:cs typeface="Arial" panose="020B0604020202020204" pitchFamily="34" charset="0"/>
            </a:endParaRPr>
          </a:p>
        </p:txBody>
      </p:sp>
      <p:pic>
        <p:nvPicPr>
          <p:cNvPr id="10250" name="crystal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3" b="8000"/>
          <a:stretch>
            <a:fillRect/>
          </a:stretch>
        </p:blipFill>
        <p:spPr bwMode="auto">
          <a:xfrm>
            <a:off x="2773363" y="2840038"/>
            <a:ext cx="3065462" cy="191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1" name="Text Box 11"/>
          <p:cNvSpPr txBox="1">
            <a:spLocks noChangeArrowheads="1"/>
          </p:cNvSpPr>
          <p:nvPr/>
        </p:nvSpPr>
        <p:spPr bwMode="auto">
          <a:xfrm>
            <a:off x="685800" y="5105400"/>
            <a:ext cx="7788275" cy="1474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2"/>
                </a:solidFill>
              </a:rPr>
              <a:t>Like many spectroscopic techniques, the overall amplitude of the diffraction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2"/>
                </a:solidFill>
              </a:rPr>
              <a:t>pattern is proportional to sample volume.  There are no limits on crystal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2"/>
                </a:solidFill>
              </a:rPr>
              <a:t>morphology, but the practical range of linear dimensions is 5 to 500 </a:t>
            </a:r>
            <a:r>
              <a:rPr lang="el-GR" altLang="en-US" sz="1800">
                <a:solidFill>
                  <a:schemeClr val="bg2"/>
                </a:solidFill>
              </a:rPr>
              <a:t>μ</a:t>
            </a:r>
            <a:r>
              <a:rPr lang="en-US" altLang="en-US" sz="1800">
                <a:solidFill>
                  <a:schemeClr val="bg2"/>
                </a:solidFill>
              </a:rPr>
              <a:t>m.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bg2"/>
                </a:solidFill>
              </a:rPr>
              <a:t>Air, temperature, and light sensitive samples are routinely used.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465" fill="hold"/>
                                        <p:tgtEl>
                                          <p:spTgt spid="10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0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25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Growing “good” crystals</a:t>
            </a: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685800" y="1524000"/>
            <a:ext cx="7772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3200" dirty="0"/>
              <a:t>Solvent Cooling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3200" dirty="0"/>
              <a:t>Solvent Evaporation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3200" dirty="0"/>
              <a:t>Layering Liquid/Liquid diffusion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3200" dirty="0"/>
              <a:t>Vapor Diffusion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altLang="en-US" sz="3200" dirty="0"/>
              <a:t>Sublimation</a:t>
            </a:r>
          </a:p>
          <a:p>
            <a:pPr marL="0" indent="0" algn="ctr" eaLnBrk="1" hangingPunct="1">
              <a:spcBef>
                <a:spcPct val="20000"/>
              </a:spcBef>
              <a:defRPr/>
            </a:pPr>
            <a:r>
              <a:rPr lang="en-US" altLang="en-US" sz="3200" b="1" dirty="0">
                <a:solidFill>
                  <a:srgbClr val="00B050"/>
                </a:solidFill>
              </a:rPr>
              <a:t>No matter how you grow the crystals, bring them to the X-ray facility the way you grew them!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defRPr/>
            </a:pPr>
            <a:endParaRPr lang="en-US" altLang="en-US" sz="2000" dirty="0"/>
          </a:p>
        </p:txBody>
      </p:sp>
      <p:sp>
        <p:nvSpPr>
          <p:cNvPr id="10244" name="TextBox 1"/>
          <p:cNvSpPr txBox="1">
            <a:spLocks noChangeArrowheads="1"/>
          </p:cNvSpPr>
          <p:nvPr/>
        </p:nvSpPr>
        <p:spPr bwMode="auto">
          <a:xfrm>
            <a:off x="990600" y="67818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245" name="TextBox 3"/>
          <p:cNvSpPr txBox="1">
            <a:spLocks noChangeArrowheads="1"/>
          </p:cNvSpPr>
          <p:nvPr/>
        </p:nvSpPr>
        <p:spPr bwMode="auto">
          <a:xfrm>
            <a:off x="762000" y="5943600"/>
            <a:ext cx="7772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C00000"/>
                </a:solidFill>
              </a:rPr>
              <a:t>DO</a:t>
            </a:r>
            <a:r>
              <a:rPr lang="en-US" altLang="en-US" sz="3600" b="1">
                <a:solidFill>
                  <a:srgbClr val="C00000"/>
                </a:solidFill>
              </a:rPr>
              <a:t>              </a:t>
            </a:r>
            <a:r>
              <a:rPr lang="en-US" altLang="en-US" b="1">
                <a:solidFill>
                  <a:srgbClr val="C00000"/>
                </a:solidFill>
              </a:rPr>
              <a:t>REMOVE THE SOLVENT!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/>
          </a:p>
        </p:txBody>
      </p:sp>
      <p:sp>
        <p:nvSpPr>
          <p:cNvPr id="10246" name="TextBox 4"/>
          <p:cNvSpPr txBox="1">
            <a:spLocks noChangeArrowheads="1"/>
          </p:cNvSpPr>
          <p:nvPr/>
        </p:nvSpPr>
        <p:spPr bwMode="auto">
          <a:xfrm>
            <a:off x="1600200" y="5867400"/>
            <a:ext cx="152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rgbClr val="C00000"/>
                </a:solidFill>
                <a:latin typeface="Cooper Black" panose="0208090404030B020404" pitchFamily="18" charset="0"/>
              </a:rPr>
              <a:t>NOT</a:t>
            </a:r>
            <a:endParaRPr lang="en-US" altLang="en-US"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3695</TotalTime>
  <Words>507</Words>
  <Application>Microsoft Office PowerPoint</Application>
  <PresentationFormat>On-screen Show (4:3)</PresentationFormat>
  <Paragraphs>91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Cooper Black</vt:lpstr>
      <vt:lpstr>Default Design</vt:lpstr>
      <vt:lpstr>PowerPoint Presentation</vt:lpstr>
      <vt:lpstr>Brief History</vt:lpstr>
      <vt:lpstr>Overview</vt:lpstr>
      <vt:lpstr>Organic Chemistry and Crystallography it matters</vt:lpstr>
      <vt:lpstr>Absolute structure without a heavy atom</vt:lpstr>
      <vt:lpstr>The main pitfall of absolute structures </vt:lpstr>
      <vt:lpstr>Crystal Quality is Essential</vt:lpstr>
      <vt:lpstr>PowerPoint Presentation</vt:lpstr>
      <vt:lpstr>PowerPoint Presentation</vt:lpstr>
      <vt:lpstr>PowerPoint Presentation</vt:lpstr>
      <vt:lpstr>PowerPoint Presentation</vt:lpstr>
      <vt:lpstr>Hexasilabenzene</vt:lpstr>
      <vt:lpstr>PowerPoint Presentation</vt:lpstr>
    </vt:vector>
  </TitlesOfParts>
  <Company>University of Illinois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Danielle L. Gray</dc:creator>
  <cp:lastModifiedBy>Olson, Dean</cp:lastModifiedBy>
  <cp:revision>20</cp:revision>
  <dcterms:created xsi:type="dcterms:W3CDTF">2011-02-26T14:09:44Z</dcterms:created>
  <dcterms:modified xsi:type="dcterms:W3CDTF">2021-02-04T19:28:22Z</dcterms:modified>
</cp:coreProperties>
</file>