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64" r:id="rId7"/>
    <p:sldId id="259" r:id="rId8"/>
    <p:sldId id="261" r:id="rId9"/>
    <p:sldId id="262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29" autoAdjust="0"/>
    <p:restoredTop sz="94608" autoAdjust="0"/>
  </p:normalViewPr>
  <p:slideViewPr>
    <p:cSldViewPr>
      <p:cViewPr varScale="1">
        <p:scale>
          <a:sx n="99" d="100"/>
          <a:sy n="99" d="100"/>
        </p:scale>
        <p:origin x="20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30498-34F8-49F3-A340-D0E99C848D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21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DA694-05F2-497E-86ED-6B40DFACE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98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C2EAF-723F-40E8-A01C-3DA2ED315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6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BCB7B-02B0-4878-B9DE-CA806DE81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02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4DD6C-71AB-42ED-B493-EDD030769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9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1F895-6DBE-42D4-9061-48C7C5F088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04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2CAA8-9962-4C89-9AA9-E0119B9EAD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450B-8231-40AE-8873-22CD573B4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71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4907-7BE4-4AEF-9B31-D1CA5352A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89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4CDC6-C425-458F-87F3-D15261579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98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F3EA-0A72-478B-AD8A-0D1D2D64F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37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BCAD9A4-2EFB-4139-8B21-94702DFA8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qvc01.wmv" TargetMode="External"/><Relationship Id="rId6" Type="http://schemas.openxmlformats.org/officeDocument/2006/relationships/hyperlink" Target="mailto:tobyw@illinois.edu" TargetMode="External"/><Relationship Id="rId5" Type="http://schemas.openxmlformats.org/officeDocument/2006/relationships/hyperlink" Target="mailto:dgray@illinois.edu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P:\documents\sfc2005\crystal.av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838200" y="4910138"/>
            <a:ext cx="7113588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63DE8"/>
                </a:solidFill>
                <a:latin typeface="Times New Roman" panose="02020603050405020304" pitchFamily="18" charset="0"/>
              </a:rPr>
              <a:t>Business Hours	8:30a - 12:00p  and  1:00p - 4:30p	Monday - Friday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063DE8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63DE8"/>
                </a:solidFill>
                <a:latin typeface="Times New Roman" panose="02020603050405020304" pitchFamily="18" charset="0"/>
              </a:rPr>
              <a:t>Consulting Hours	10:00a - 11:00a   and  2:00p - 3:00p	Monday - Friday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063DE8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63DE8"/>
                </a:solidFill>
                <a:latin typeface="Times New Roman" panose="02020603050405020304" pitchFamily="18" charset="0"/>
              </a:rPr>
              <a:t>Laboratory Entry	Northeast Ground Floor Noyes, Room 60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063DE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8" name="qvc0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5271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 descr="photo Danielle G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14287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2154238" y="3587750"/>
            <a:ext cx="2320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63DE8"/>
                </a:solidFill>
                <a:latin typeface="Times New Roman" panose="02020603050405020304" pitchFamily="18" charset="0"/>
              </a:rPr>
              <a:t>Danielle L. Gray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63DE8"/>
                </a:solidFill>
                <a:latin typeface="Times New Roman" panose="02020603050405020304" pitchFamily="18" charset="0"/>
                <a:hlinkClick r:id="rId5"/>
              </a:rPr>
              <a:t>dgray@illinois.edu</a:t>
            </a:r>
            <a:endParaRPr lang="en-US" altLang="en-US" sz="1600">
              <a:solidFill>
                <a:srgbClr val="063DE8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63DE8"/>
                </a:solidFill>
                <a:latin typeface="Times New Roman" panose="02020603050405020304" pitchFamily="18" charset="0"/>
              </a:rPr>
              <a:t>244-1708</a:t>
            </a:r>
          </a:p>
        </p:txBody>
      </p:sp>
      <p:sp>
        <p:nvSpPr>
          <p:cNvPr id="2054" name="TextBox 3"/>
          <p:cNvSpPr txBox="1">
            <a:spLocks noChangeArrowheads="1"/>
          </p:cNvSpPr>
          <p:nvPr/>
        </p:nvSpPr>
        <p:spPr bwMode="auto">
          <a:xfrm>
            <a:off x="4592638" y="3587750"/>
            <a:ext cx="2320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63DE8"/>
                </a:solidFill>
                <a:latin typeface="Times New Roman" panose="02020603050405020304" pitchFamily="18" charset="0"/>
              </a:rPr>
              <a:t>Toby Woods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63DE8"/>
                </a:solidFill>
                <a:latin typeface="Times New Roman" panose="02020603050405020304" pitchFamily="18" charset="0"/>
                <a:hlinkClick r:id="rId6"/>
              </a:rPr>
              <a:t>tobyw@illinois.edu</a:t>
            </a:r>
            <a:endParaRPr lang="en-US" altLang="en-US" sz="1600">
              <a:solidFill>
                <a:srgbClr val="063DE8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63DE8"/>
                </a:solidFill>
                <a:latin typeface="Times New Roman" panose="02020603050405020304" pitchFamily="18" charset="0"/>
              </a:rPr>
              <a:t>300-1081</a:t>
            </a:r>
          </a:p>
        </p:txBody>
      </p:sp>
      <p:pic>
        <p:nvPicPr>
          <p:cNvPr id="2055" name="Picture 12" descr="Toby Woods pho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14287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GeorgeL. Clark X-Ray Facility and 3M Materials Laboratory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400050"/>
            <a:ext cx="45561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05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32004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36576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6576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2" b="-192"/>
          <a:stretch>
            <a:fillRect/>
          </a:stretch>
        </p:blipFill>
        <p:spPr bwMode="auto">
          <a:xfrm>
            <a:off x="3962400" y="304800"/>
            <a:ext cx="464661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282575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350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Static deformation density map: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Essentially the total electron density minus spherical core electron density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191000" y="4343400"/>
            <a:ext cx="42227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Electrostatic Potential Maps: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Same idea as an ESP map generated by a DFT calculation but it is derived from experimental information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(same Se complexes as on previous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t="26495" r="25529" b="2441"/>
          <a:stretch>
            <a:fillRect/>
          </a:stretch>
        </p:blipFill>
        <p:spPr bwMode="auto">
          <a:xfrm>
            <a:off x="293688" y="2886075"/>
            <a:ext cx="462756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8" t="72021" r="31296" b="6229"/>
          <a:stretch>
            <a:fillRect/>
          </a:stretch>
        </p:blipFill>
        <p:spPr bwMode="auto">
          <a:xfrm>
            <a:off x="293688" y="973138"/>
            <a:ext cx="512921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2200" y="257175"/>
            <a:ext cx="4376738" cy="715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Hexasilabenzene</a:t>
            </a:r>
            <a:endParaRPr lang="en-US" dirty="0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6035675" y="1387475"/>
            <a:ext cx="25685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Which resonance structure is correct, or is the system an average of the three?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Bond paths (gray lines) and bond critical points (red spheres) provide an experimentally observable definition of a “bonding interaction”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kern="0" dirty="0"/>
              <a:t>You too can learn to collect and solve your own structures!</a:t>
            </a:r>
          </a:p>
        </p:txBody>
      </p:sp>
      <p:pic>
        <p:nvPicPr>
          <p:cNvPr id="14339" name="Picture 2" descr="T:\Screen Shots\DUO 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51025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810000" y="2198688"/>
            <a:ext cx="4953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- How to pick a good crystal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- How to collect a data set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- How to integrate a data set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- How to solve a structure using OLEX2/SHELX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914400" y="4495800"/>
            <a:ext cx="7162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			</a:t>
            </a:r>
            <a:r>
              <a:rPr lang="en-US" altLang="en-US" sz="1800" u="sng"/>
              <a:t>User run		Staff run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Screening the crystals (Unit Cell)	$33.71		$57.26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Set				$103.36		$175.58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Structure Solution			$212.30		$360.64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Charge Density Analysis Price TBD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Brief History</a:t>
            </a:r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 flipV="1">
            <a:off x="304800" y="4343400"/>
            <a:ext cx="8686800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AutoShape 5"/>
          <p:cNvSpPr>
            <a:spLocks noChangeArrowheads="1"/>
          </p:cNvSpPr>
          <p:nvPr/>
        </p:nvSpPr>
        <p:spPr bwMode="auto">
          <a:xfrm>
            <a:off x="381000" y="3595688"/>
            <a:ext cx="76200" cy="762000"/>
          </a:xfrm>
          <a:prstGeom prst="upArrow">
            <a:avLst>
              <a:gd name="adj1" fmla="val 50000"/>
              <a:gd name="adj2" fmla="val 2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 rot="-3170109">
            <a:off x="-579437" y="1887537"/>
            <a:ext cx="3963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1895 Roentgen,  Discovers X-rays</a:t>
            </a:r>
          </a:p>
        </p:txBody>
      </p:sp>
      <p:sp>
        <p:nvSpPr>
          <p:cNvPr id="3078" name="Text Box 41"/>
          <p:cNvSpPr txBox="1">
            <a:spLocks noChangeArrowheads="1"/>
          </p:cNvSpPr>
          <p:nvPr/>
        </p:nvSpPr>
        <p:spPr bwMode="auto">
          <a:xfrm rot="-3139736">
            <a:off x="746125" y="1827213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1912  Laue, Friedrich, Knipping, Crystals diffract</a:t>
            </a:r>
          </a:p>
        </p:txBody>
      </p:sp>
      <p:sp>
        <p:nvSpPr>
          <p:cNvPr id="3079" name="AutoShape 42"/>
          <p:cNvSpPr>
            <a:spLocks noChangeArrowheads="1"/>
          </p:cNvSpPr>
          <p:nvPr/>
        </p:nvSpPr>
        <p:spPr bwMode="auto">
          <a:xfrm rot="-1397873">
            <a:off x="1752600" y="3595688"/>
            <a:ext cx="76200" cy="762000"/>
          </a:xfrm>
          <a:prstGeom prst="upArrow">
            <a:avLst>
              <a:gd name="adj1" fmla="val 50000"/>
              <a:gd name="adj2" fmla="val 2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0" name="Text Box 43"/>
          <p:cNvSpPr txBox="1">
            <a:spLocks noChangeArrowheads="1"/>
          </p:cNvSpPr>
          <p:nvPr/>
        </p:nvSpPr>
        <p:spPr bwMode="auto">
          <a:xfrm rot="-3110727">
            <a:off x="1698625" y="2017713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1914  Bragg and Lawrence,   	solve atomic positions</a:t>
            </a:r>
          </a:p>
        </p:txBody>
      </p:sp>
      <p:sp>
        <p:nvSpPr>
          <p:cNvPr id="3081" name="Text Box 44"/>
          <p:cNvSpPr txBox="1">
            <a:spLocks noChangeArrowheads="1"/>
          </p:cNvSpPr>
          <p:nvPr/>
        </p:nvSpPr>
        <p:spPr bwMode="auto">
          <a:xfrm rot="-3132082">
            <a:off x="3675063" y="1900238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1953  Rosalind Franklin, 	structure of DNA</a:t>
            </a:r>
          </a:p>
        </p:txBody>
      </p:sp>
      <p:sp>
        <p:nvSpPr>
          <p:cNvPr id="3082" name="Text Box 46"/>
          <p:cNvSpPr txBox="1">
            <a:spLocks noChangeArrowheads="1"/>
          </p:cNvSpPr>
          <p:nvPr/>
        </p:nvSpPr>
        <p:spPr bwMode="auto">
          <a:xfrm rot="-2747325">
            <a:off x="575469" y="5271294"/>
            <a:ext cx="2895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1915  Both Braggs, 	win Nobel Prize 	in Physics</a:t>
            </a:r>
          </a:p>
        </p:txBody>
      </p:sp>
      <p:sp>
        <p:nvSpPr>
          <p:cNvPr id="3083" name="Text Box 47"/>
          <p:cNvSpPr txBox="1">
            <a:spLocks noChangeArrowheads="1"/>
          </p:cNvSpPr>
          <p:nvPr/>
        </p:nvSpPr>
        <p:spPr bwMode="auto">
          <a:xfrm rot="-2848827">
            <a:off x="2370932" y="4766469"/>
            <a:ext cx="2971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1928 Lonsdale, 		structure of 	benzene</a:t>
            </a:r>
          </a:p>
        </p:txBody>
      </p:sp>
      <p:sp>
        <p:nvSpPr>
          <p:cNvPr id="3084" name="Text Box 48"/>
          <p:cNvSpPr txBox="1">
            <a:spLocks noChangeArrowheads="1"/>
          </p:cNvSpPr>
          <p:nvPr/>
        </p:nvSpPr>
        <p:spPr bwMode="auto">
          <a:xfrm rot="-3307894">
            <a:off x="5897563" y="2189163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1993 Bruker produces first CCD detector</a:t>
            </a:r>
          </a:p>
        </p:txBody>
      </p:sp>
      <p:sp>
        <p:nvSpPr>
          <p:cNvPr id="3085" name="Text Box 49"/>
          <p:cNvSpPr txBox="1">
            <a:spLocks noChangeArrowheads="1"/>
          </p:cNvSpPr>
          <p:nvPr/>
        </p:nvSpPr>
        <p:spPr bwMode="auto">
          <a:xfrm rot="-2867563">
            <a:off x="4138613" y="5453063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1979  Sheldrick, writes SHELXTL </a:t>
            </a:r>
          </a:p>
        </p:txBody>
      </p:sp>
      <p:sp>
        <p:nvSpPr>
          <p:cNvPr id="3086" name="AutoShape 50"/>
          <p:cNvSpPr>
            <a:spLocks noChangeArrowheads="1"/>
          </p:cNvSpPr>
          <p:nvPr/>
        </p:nvSpPr>
        <p:spPr bwMode="auto">
          <a:xfrm rot="1615480">
            <a:off x="2133600" y="3595688"/>
            <a:ext cx="76200" cy="762000"/>
          </a:xfrm>
          <a:prstGeom prst="upArrow">
            <a:avLst>
              <a:gd name="adj1" fmla="val 50000"/>
              <a:gd name="adj2" fmla="val 2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7" name="AutoShape 52"/>
          <p:cNvSpPr>
            <a:spLocks noChangeArrowheads="1"/>
          </p:cNvSpPr>
          <p:nvPr/>
        </p:nvSpPr>
        <p:spPr bwMode="auto">
          <a:xfrm rot="10800000">
            <a:off x="5743575" y="4371975"/>
            <a:ext cx="76200" cy="762000"/>
          </a:xfrm>
          <a:prstGeom prst="upArrow">
            <a:avLst>
              <a:gd name="adj1" fmla="val 50000"/>
              <a:gd name="adj2" fmla="val 2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8" name="AutoShape 53"/>
          <p:cNvSpPr>
            <a:spLocks noChangeArrowheads="1"/>
          </p:cNvSpPr>
          <p:nvPr/>
        </p:nvSpPr>
        <p:spPr bwMode="auto">
          <a:xfrm>
            <a:off x="4419600" y="3594100"/>
            <a:ext cx="76200" cy="762000"/>
          </a:xfrm>
          <a:prstGeom prst="upArrow">
            <a:avLst>
              <a:gd name="adj1" fmla="val 50000"/>
              <a:gd name="adj2" fmla="val 2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9" name="AutoShape 54"/>
          <p:cNvSpPr>
            <a:spLocks noChangeArrowheads="1"/>
          </p:cNvSpPr>
          <p:nvPr/>
        </p:nvSpPr>
        <p:spPr bwMode="auto">
          <a:xfrm rot="10800000">
            <a:off x="1981200" y="4356100"/>
            <a:ext cx="76200" cy="762000"/>
          </a:xfrm>
          <a:prstGeom prst="upArrow">
            <a:avLst>
              <a:gd name="adj1" fmla="val 50000"/>
              <a:gd name="adj2" fmla="val 2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0" name="AutoShape 55"/>
          <p:cNvSpPr>
            <a:spLocks noChangeArrowheads="1"/>
          </p:cNvSpPr>
          <p:nvPr/>
        </p:nvSpPr>
        <p:spPr bwMode="auto">
          <a:xfrm rot="9022017">
            <a:off x="3124200" y="4279900"/>
            <a:ext cx="76200" cy="762000"/>
          </a:xfrm>
          <a:prstGeom prst="upArrow">
            <a:avLst>
              <a:gd name="adj1" fmla="val 50000"/>
              <a:gd name="adj2" fmla="val 2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1" name="AutoShape 52"/>
          <p:cNvSpPr>
            <a:spLocks noChangeArrowheads="1"/>
          </p:cNvSpPr>
          <p:nvPr/>
        </p:nvSpPr>
        <p:spPr bwMode="auto">
          <a:xfrm rot="10800000">
            <a:off x="7751763" y="4356100"/>
            <a:ext cx="76200" cy="762000"/>
          </a:xfrm>
          <a:prstGeom prst="upArrow">
            <a:avLst>
              <a:gd name="adj1" fmla="val 50000"/>
              <a:gd name="adj2" fmla="val 2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2" name="Text Box 49"/>
          <p:cNvSpPr txBox="1">
            <a:spLocks noChangeArrowheads="1"/>
          </p:cNvSpPr>
          <p:nvPr/>
        </p:nvSpPr>
        <p:spPr bwMode="auto">
          <a:xfrm rot="-2867563">
            <a:off x="6580982" y="5196681"/>
            <a:ext cx="205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2014 IYCR</a:t>
            </a:r>
          </a:p>
        </p:txBody>
      </p:sp>
      <p:sp>
        <p:nvSpPr>
          <p:cNvPr id="3093" name="AutoShape 51"/>
          <p:cNvSpPr>
            <a:spLocks noChangeArrowheads="1"/>
          </p:cNvSpPr>
          <p:nvPr/>
        </p:nvSpPr>
        <p:spPr bwMode="auto">
          <a:xfrm>
            <a:off x="6400800" y="3594100"/>
            <a:ext cx="76200" cy="762000"/>
          </a:xfrm>
          <a:prstGeom prst="upArrow">
            <a:avLst>
              <a:gd name="adj1" fmla="val 50000"/>
              <a:gd name="adj2" fmla="val 2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4" name="Text Box 48"/>
          <p:cNvSpPr txBox="1">
            <a:spLocks noChangeArrowheads="1"/>
          </p:cNvSpPr>
          <p:nvPr/>
        </p:nvSpPr>
        <p:spPr bwMode="auto">
          <a:xfrm rot="-3204829">
            <a:off x="7066757" y="2631281"/>
            <a:ext cx="2514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2019 New Photon2 Detector installed</a:t>
            </a:r>
          </a:p>
        </p:txBody>
      </p:sp>
      <p:sp>
        <p:nvSpPr>
          <p:cNvPr id="3095" name="AutoShape 42"/>
          <p:cNvSpPr>
            <a:spLocks noChangeArrowheads="1"/>
          </p:cNvSpPr>
          <p:nvPr/>
        </p:nvSpPr>
        <p:spPr bwMode="auto">
          <a:xfrm rot="-1397873">
            <a:off x="8529638" y="3641725"/>
            <a:ext cx="76200" cy="762000"/>
          </a:xfrm>
          <a:prstGeom prst="upArrow">
            <a:avLst>
              <a:gd name="adj1" fmla="val 50000"/>
              <a:gd name="adj2" fmla="val 2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187325" y="1217613"/>
            <a:ext cx="2786063" cy="26685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6115050" y="1217613"/>
            <a:ext cx="2786063" cy="26685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AutoShape 10"/>
          <p:cNvSpPr>
            <a:spLocks noChangeArrowheads="1"/>
          </p:cNvSpPr>
          <p:nvPr/>
        </p:nvSpPr>
        <p:spPr bwMode="auto">
          <a:xfrm>
            <a:off x="3155950" y="2366963"/>
            <a:ext cx="760413" cy="292100"/>
          </a:xfrm>
          <a:prstGeom prst="rightArrow">
            <a:avLst>
              <a:gd name="adj1" fmla="val 50000"/>
              <a:gd name="adj2" fmla="val 13017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AutoShape 11"/>
          <p:cNvSpPr>
            <a:spLocks noChangeArrowheads="1"/>
          </p:cNvSpPr>
          <p:nvPr/>
        </p:nvSpPr>
        <p:spPr bwMode="auto">
          <a:xfrm rot="16200000" flipH="1">
            <a:off x="1225550" y="4133850"/>
            <a:ext cx="596900" cy="292100"/>
          </a:xfrm>
          <a:prstGeom prst="rightArrow">
            <a:avLst>
              <a:gd name="adj1" fmla="val 50000"/>
              <a:gd name="adj2" fmla="val 10218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3159125" y="4113213"/>
            <a:ext cx="2786063" cy="26685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03" name="Picture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17613"/>
            <a:ext cx="27876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1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4141788"/>
            <a:ext cx="27273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3922713" y="1925638"/>
            <a:ext cx="1235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4FFB"/>
                </a:solidFill>
              </a:rPr>
              <a:t>SHELXTL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4FFB"/>
                </a:solidFill>
              </a:rPr>
              <a:t>XPREP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4FFB"/>
                </a:solidFill>
              </a:rPr>
              <a:t>XS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4FFB"/>
                </a:solidFill>
              </a:rPr>
              <a:t>XP      </a:t>
            </a:r>
          </a:p>
        </p:txBody>
      </p:sp>
      <p:sp>
        <p:nvSpPr>
          <p:cNvPr id="4106" name="AutoShape 16"/>
          <p:cNvSpPr>
            <a:spLocks noChangeArrowheads="1"/>
          </p:cNvSpPr>
          <p:nvPr/>
        </p:nvSpPr>
        <p:spPr bwMode="auto">
          <a:xfrm>
            <a:off x="5089525" y="2365375"/>
            <a:ext cx="760413" cy="292100"/>
          </a:xfrm>
          <a:prstGeom prst="rightArrow">
            <a:avLst>
              <a:gd name="adj1" fmla="val 50000"/>
              <a:gd name="adj2" fmla="val 13017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AutoShape 17"/>
          <p:cNvSpPr>
            <a:spLocks noChangeArrowheads="1"/>
          </p:cNvSpPr>
          <p:nvPr/>
        </p:nvSpPr>
        <p:spPr bwMode="auto">
          <a:xfrm rot="16200000" flipH="1">
            <a:off x="7256463" y="4241800"/>
            <a:ext cx="596900" cy="292100"/>
          </a:xfrm>
          <a:prstGeom prst="rightArrow">
            <a:avLst>
              <a:gd name="adj1" fmla="val 50000"/>
              <a:gd name="adj2" fmla="val 10218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8" name="Rectangle 18"/>
          <p:cNvSpPr>
            <a:spLocks noChangeArrowheads="1"/>
          </p:cNvSpPr>
          <p:nvPr/>
        </p:nvSpPr>
        <p:spPr bwMode="auto">
          <a:xfrm>
            <a:off x="6916738" y="4794250"/>
            <a:ext cx="1298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4FFB"/>
                </a:solidFill>
              </a:rPr>
              <a:t>Chemistry</a:t>
            </a:r>
          </a:p>
        </p:txBody>
      </p:sp>
      <p:sp>
        <p:nvSpPr>
          <p:cNvPr id="4109" name="AutoShape 19"/>
          <p:cNvSpPr>
            <a:spLocks noChangeArrowheads="1"/>
          </p:cNvSpPr>
          <p:nvPr/>
        </p:nvSpPr>
        <p:spPr bwMode="auto">
          <a:xfrm flipH="1">
            <a:off x="6105525" y="4822825"/>
            <a:ext cx="681038" cy="304800"/>
          </a:xfrm>
          <a:prstGeom prst="rightArrow">
            <a:avLst>
              <a:gd name="adj1" fmla="val 50000"/>
              <a:gd name="adj2" fmla="val 11172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338138" y="4724400"/>
            <a:ext cx="1889125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4FFB"/>
                </a:solidFill>
              </a:rPr>
              <a:t>P 2</a:t>
            </a:r>
            <a:r>
              <a:rPr lang="en-US" altLang="en-US" sz="1600" b="1">
                <a:solidFill>
                  <a:srgbClr val="114FFB"/>
                </a:solidFill>
              </a:rPr>
              <a:t>1</a:t>
            </a:r>
            <a:r>
              <a:rPr lang="en-US" altLang="en-US" sz="1800" b="1">
                <a:solidFill>
                  <a:srgbClr val="114FFB"/>
                </a:solidFill>
              </a:rPr>
              <a:t>/n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4FFB"/>
                </a:solidFill>
              </a:rPr>
              <a:t>a = 23.3481(4)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4FFB"/>
                </a:solidFill>
              </a:rPr>
              <a:t>b = 12.3868(2)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4FFB"/>
                </a:solidFill>
              </a:rPr>
              <a:t>c = 23.8191(1)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4FFB"/>
                </a:solidFill>
              </a:rPr>
              <a:t>beta = 92.756(1)</a:t>
            </a:r>
          </a:p>
        </p:txBody>
      </p:sp>
      <p:sp>
        <p:nvSpPr>
          <p:cNvPr id="4111" name="AutoShape 21"/>
          <p:cNvSpPr>
            <a:spLocks noChangeArrowheads="1"/>
          </p:cNvSpPr>
          <p:nvPr/>
        </p:nvSpPr>
        <p:spPr bwMode="auto">
          <a:xfrm>
            <a:off x="2184400" y="5199063"/>
            <a:ext cx="760413" cy="292100"/>
          </a:xfrm>
          <a:prstGeom prst="rightArrow">
            <a:avLst>
              <a:gd name="adj1" fmla="val 50000"/>
              <a:gd name="adj2" fmla="val 13017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12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1236663"/>
            <a:ext cx="2751137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3" name="Rectangle 23"/>
          <p:cNvSpPr>
            <a:spLocks noChangeArrowheads="1"/>
          </p:cNvSpPr>
          <p:nvPr/>
        </p:nvSpPr>
        <p:spPr bwMode="auto">
          <a:xfrm>
            <a:off x="7313613" y="5124450"/>
            <a:ext cx="473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4FFB"/>
                </a:solidFill>
              </a:rPr>
              <a:t>XL</a:t>
            </a:r>
          </a:p>
        </p:txBody>
      </p:sp>
      <p:sp>
        <p:nvSpPr>
          <p:cNvPr id="4114" name="Rectangle 2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Organic Chemistry and Crystallography it matters</a:t>
            </a:r>
          </a:p>
        </p:txBody>
      </p:sp>
      <p:pic>
        <p:nvPicPr>
          <p:cNvPr id="5123" name="Picture 8" descr="getobject?documentid=11784&amp;objectid=13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3820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Absolute structure without a heavy atom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914400" y="1643063"/>
            <a:ext cx="65532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/>
              <a:t>Crystallize the compound with a component of known stereochemistry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/>
              <a:t>Bijvoet Pairs (h k l and -h -k -l) need to be examined for anomalous scattering effects 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600200" y="368935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Centrosymmetric  vs.  Non-centrosymmetric 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752600" y="414655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  <a:r>
              <a:rPr lang="en-US" altLang="en-US" sz="2400" baseline="-25000"/>
              <a:t>hkl</a:t>
            </a:r>
            <a:r>
              <a:rPr lang="en-US" altLang="en-US" sz="2400"/>
              <a:t> = F</a:t>
            </a:r>
            <a:r>
              <a:rPr lang="en-US" altLang="en-US" sz="2400" baseline="-25000"/>
              <a:t>-h-k-l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4267200" y="4222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  <a:r>
              <a:rPr lang="en-US" altLang="en-US" sz="2400" baseline="-25000"/>
              <a:t>hkl</a:t>
            </a:r>
            <a:r>
              <a:rPr lang="en-US" altLang="en-US" sz="2400"/>
              <a:t> </a:t>
            </a:r>
            <a:r>
              <a:rPr lang="en-US" altLang="en-US" sz="2400">
                <a:cs typeface="Arial" panose="020B0604020202020204" pitchFamily="34" charset="0"/>
              </a:rPr>
              <a:t>≠</a:t>
            </a:r>
            <a:r>
              <a:rPr lang="en-US" altLang="en-US" sz="2400"/>
              <a:t> F</a:t>
            </a:r>
            <a:r>
              <a:rPr lang="en-US" altLang="en-US" sz="2400" baseline="-25000"/>
              <a:t>-h-k-l</a:t>
            </a: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4076700" y="4706938"/>
            <a:ext cx="2057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Flack and/or Hooft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Analysis</a:t>
            </a:r>
          </a:p>
        </p:txBody>
      </p:sp>
      <p:sp>
        <p:nvSpPr>
          <p:cNvPr id="6152" name="TextBox 3"/>
          <p:cNvSpPr txBox="1">
            <a:spLocks noChangeArrowheads="1"/>
          </p:cNvSpPr>
          <p:nvPr/>
        </p:nvSpPr>
        <p:spPr bwMode="auto">
          <a:xfrm>
            <a:off x="609600" y="5638800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 order to measure anomalous scattering effects, you must be using a radiation near the absorption edge of the atom types.  You </a:t>
            </a:r>
            <a:r>
              <a:rPr lang="en-US" altLang="en-US" sz="1800" b="1"/>
              <a:t>MUST </a:t>
            </a:r>
            <a:r>
              <a:rPr lang="en-US" altLang="en-US" sz="1800"/>
              <a:t>have Cu radiation for light atom structures!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main pitfall of absolute structures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/>
              <a:t>Is the crystal examined a representative of the bulk crystals? </a:t>
            </a:r>
          </a:p>
          <a:p>
            <a:pPr marL="990600" lvl="1" indent="-533400" eaLnBrk="1" hangingPunct="1"/>
            <a:r>
              <a:rPr lang="en-US" altLang="en-US" smtClean="0"/>
              <a:t>Racemic mixtures can crystallize 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mtClean="0"/>
              <a:t>As a centrosymmetric crystal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mtClean="0"/>
              <a:t>As a non-centrosymmetric crystal that is twinned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mtClean="0"/>
              <a:t>Each individually as non-centrosymetric crystals</a:t>
            </a:r>
          </a:p>
          <a:p>
            <a:pPr marL="990600" lvl="1" indent="-533400" eaLnBrk="1" hangingPunct="1"/>
            <a:r>
              <a:rPr lang="en-US" altLang="en-US" smtClean="0"/>
              <a:t>Circular dichroism or enantioselective  chromatography to test if crystal is the same as bulk</a:t>
            </a:r>
          </a:p>
          <a:p>
            <a:pPr marL="1371600" lvl="2" indent="-457200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Crystal Quality is Essential</a:t>
            </a: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17500" y="1563688"/>
            <a:ext cx="2546350" cy="2320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317500" y="4378325"/>
            <a:ext cx="2546350" cy="2320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3278188" y="1558925"/>
            <a:ext cx="2546350" cy="2320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3302000" y="4384675"/>
            <a:ext cx="2546350" cy="2320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6254750" y="1562100"/>
            <a:ext cx="2546350" cy="2320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6256338" y="4384675"/>
            <a:ext cx="2546350" cy="16811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201" name="Picture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573213"/>
            <a:ext cx="2524125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1563688"/>
            <a:ext cx="2536825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4386263"/>
            <a:ext cx="2535237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1565275"/>
            <a:ext cx="2530475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375150"/>
            <a:ext cx="252412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4386263"/>
            <a:ext cx="2511425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7" name="Rectangle 21"/>
          <p:cNvSpPr>
            <a:spLocks noChangeArrowheads="1"/>
          </p:cNvSpPr>
          <p:nvPr/>
        </p:nvSpPr>
        <p:spPr bwMode="auto">
          <a:xfrm>
            <a:off x="1258888" y="3948113"/>
            <a:ext cx="638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4FFB"/>
                </a:solidFill>
              </a:rPr>
              <a:t>YES</a:t>
            </a:r>
          </a:p>
        </p:txBody>
      </p:sp>
      <p:sp>
        <p:nvSpPr>
          <p:cNvPr id="8208" name="Rectangle 22"/>
          <p:cNvSpPr>
            <a:spLocks noChangeArrowheads="1"/>
          </p:cNvSpPr>
          <p:nvPr/>
        </p:nvSpPr>
        <p:spPr bwMode="auto">
          <a:xfrm>
            <a:off x="4033838" y="3951288"/>
            <a:ext cx="1006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4FFB"/>
                </a:solidFill>
              </a:rPr>
              <a:t>MAYBE</a:t>
            </a:r>
          </a:p>
        </p:txBody>
      </p:sp>
      <p:sp>
        <p:nvSpPr>
          <p:cNvPr id="8209" name="Rectangle 23"/>
          <p:cNvSpPr>
            <a:spLocks noChangeArrowheads="1"/>
          </p:cNvSpPr>
          <p:nvPr/>
        </p:nvSpPr>
        <p:spPr bwMode="auto">
          <a:xfrm>
            <a:off x="7280275" y="3949700"/>
            <a:ext cx="5238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4FFB"/>
                </a:solidFill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09600" y="76200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Ideal Sample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762000" y="1295400"/>
            <a:ext cx="76517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The ideal sample, like this 40 x 70 x 360 </a:t>
            </a:r>
            <a:r>
              <a:rPr lang="el-GR" altLang="en-US" sz="1800">
                <a:solidFill>
                  <a:schemeClr val="bg2"/>
                </a:solidFill>
                <a:cs typeface="Arial" panose="020B0604020202020204" pitchFamily="34" charset="0"/>
              </a:rPr>
              <a:t>μ</a:t>
            </a:r>
            <a:r>
              <a:rPr lang="en-US" altLang="en-US" sz="1800">
                <a:solidFill>
                  <a:schemeClr val="bg2"/>
                </a:solidFill>
                <a:cs typeface="Arial" panose="020B0604020202020204" pitchFamily="34" charset="0"/>
              </a:rPr>
              <a:t>m crystal mounted on a 300 </a:t>
            </a:r>
            <a:r>
              <a:rPr lang="el-GR" altLang="en-US" sz="1800">
                <a:solidFill>
                  <a:schemeClr val="bg2"/>
                </a:solidFill>
              </a:rPr>
              <a:t>μ</a:t>
            </a:r>
            <a:r>
              <a:rPr lang="en-US" altLang="en-US" sz="1800">
                <a:solidFill>
                  <a:schemeClr val="bg2"/>
                </a:solidFill>
              </a:rPr>
              <a:t>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cryo-loop,</a:t>
            </a:r>
            <a:r>
              <a:rPr lang="en-US" altLang="en-US" sz="1800">
                <a:solidFill>
                  <a:schemeClr val="bg2"/>
                </a:solidFill>
                <a:cs typeface="Arial" panose="020B0604020202020204" pitchFamily="34" charset="0"/>
              </a:rPr>
              <a:t> is attached using an inert oil, frozen in place using a cold gas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cs typeface="Arial" panose="020B0604020202020204" pitchFamily="34" charset="0"/>
              </a:rPr>
              <a:t>stream, and recovered after the diffraction experiment is finished.</a:t>
            </a:r>
            <a:endParaRPr lang="el-GR" altLang="en-US" sz="180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pic>
        <p:nvPicPr>
          <p:cNvPr id="10250" name="crystal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" b="8000"/>
          <a:stretch>
            <a:fillRect/>
          </a:stretch>
        </p:blipFill>
        <p:spPr bwMode="auto">
          <a:xfrm>
            <a:off x="2773363" y="2840038"/>
            <a:ext cx="3065462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685800" y="5105400"/>
            <a:ext cx="7788275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Like many spectroscopic techniques, the overall amplitude of the diffraction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pattern is proportional to sample volume.  There are no limits on crystal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morphology, but the practical range of linear dimensions is 5 to 500 </a:t>
            </a:r>
            <a:r>
              <a:rPr lang="el-GR" altLang="en-US" sz="1800">
                <a:solidFill>
                  <a:schemeClr val="bg2"/>
                </a:solidFill>
              </a:rPr>
              <a:t>μ</a:t>
            </a:r>
            <a:r>
              <a:rPr lang="en-US" altLang="en-US" sz="1800">
                <a:solidFill>
                  <a:schemeClr val="bg2"/>
                </a:solidFill>
              </a:rPr>
              <a:t>m.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Air, temperature, and light sensitive samples are routinely used.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65" fill="hold"/>
                                        <p:tgtEl>
                                          <p:spTgt spid="10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5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Growing “good” crystals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dirty="0"/>
              <a:t>Solvent Cooling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dirty="0"/>
              <a:t>Solvent Evaporation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dirty="0"/>
              <a:t>Layering Liquid/Liquid diffusion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dirty="0"/>
              <a:t>Vapor Diffusion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dirty="0"/>
              <a:t>Sublimation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rgbClr val="00B050"/>
                </a:solidFill>
              </a:rPr>
              <a:t>No matter how you grow the crystals, bring them to the X-ray facility the way you grew them!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2000" dirty="0"/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990600" y="678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762000" y="59436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</a:rPr>
              <a:t>DO</a:t>
            </a:r>
            <a:r>
              <a:rPr lang="en-US" altLang="en-US" sz="3600" b="1">
                <a:solidFill>
                  <a:srgbClr val="C00000"/>
                </a:solidFill>
              </a:rPr>
              <a:t>              </a:t>
            </a:r>
            <a:r>
              <a:rPr lang="en-US" altLang="en-US" b="1">
                <a:solidFill>
                  <a:srgbClr val="C00000"/>
                </a:solidFill>
              </a:rPr>
              <a:t>REMOVE THE SOLVENT!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1600200" y="5867400"/>
            <a:ext cx="152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C00000"/>
                </a:solidFill>
                <a:latin typeface="Cooper Black" panose="0208090404030B020404" pitchFamily="18" charset="0"/>
              </a:rPr>
              <a:t>NOT</a:t>
            </a:r>
            <a:endParaRPr lang="en-US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3695</TotalTime>
  <Words>507</Words>
  <Application>Microsoft Office PowerPoint</Application>
  <PresentationFormat>On-screen Show (4:3)</PresentationFormat>
  <Paragraphs>91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Cooper Black</vt:lpstr>
      <vt:lpstr>Default Design</vt:lpstr>
      <vt:lpstr>PowerPoint Presentation</vt:lpstr>
      <vt:lpstr>Brief History</vt:lpstr>
      <vt:lpstr>Overview</vt:lpstr>
      <vt:lpstr>Organic Chemistry and Crystallography it matters</vt:lpstr>
      <vt:lpstr>Absolute structure without a heavy atom</vt:lpstr>
      <vt:lpstr>The main pitfall of absolute structures </vt:lpstr>
      <vt:lpstr>Crystal Quality is Essential</vt:lpstr>
      <vt:lpstr>PowerPoint Presentation</vt:lpstr>
      <vt:lpstr>PowerPoint Presentation</vt:lpstr>
      <vt:lpstr>PowerPoint Presentation</vt:lpstr>
      <vt:lpstr>PowerPoint Presentation</vt:lpstr>
      <vt:lpstr>Hexasilabenzene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 L. Gray</dc:creator>
  <cp:lastModifiedBy>Olson, Dean</cp:lastModifiedBy>
  <cp:revision>20</cp:revision>
  <dcterms:created xsi:type="dcterms:W3CDTF">2011-02-26T14:09:44Z</dcterms:created>
  <dcterms:modified xsi:type="dcterms:W3CDTF">2021-02-04T19:28:22Z</dcterms:modified>
</cp:coreProperties>
</file>